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2" r:id="rId1"/>
  </p:sldMasterIdLst>
  <p:notesMasterIdLst>
    <p:notesMasterId r:id="rId59"/>
  </p:notesMasterIdLst>
  <p:handoutMasterIdLst>
    <p:handoutMasterId r:id="rId60"/>
  </p:handoutMasterIdLst>
  <p:sldIdLst>
    <p:sldId id="819" r:id="rId2"/>
    <p:sldId id="817" r:id="rId3"/>
    <p:sldId id="820" r:id="rId4"/>
    <p:sldId id="806" r:id="rId5"/>
    <p:sldId id="624" r:id="rId6"/>
    <p:sldId id="632" r:id="rId7"/>
    <p:sldId id="620" r:id="rId8"/>
    <p:sldId id="623" r:id="rId9"/>
    <p:sldId id="626" r:id="rId10"/>
    <p:sldId id="627" r:id="rId11"/>
    <p:sldId id="794" r:id="rId12"/>
    <p:sldId id="795" r:id="rId13"/>
    <p:sldId id="804" r:id="rId14"/>
    <p:sldId id="633" r:id="rId15"/>
    <p:sldId id="805" r:id="rId16"/>
    <p:sldId id="670" r:id="rId17"/>
    <p:sldId id="535" r:id="rId18"/>
    <p:sldId id="671" r:id="rId19"/>
    <p:sldId id="673" r:id="rId20"/>
    <p:sldId id="545" r:id="rId21"/>
    <p:sldId id="797" r:id="rId22"/>
    <p:sldId id="807" r:id="rId23"/>
    <p:sldId id="808" r:id="rId24"/>
    <p:sldId id="524" r:id="rId25"/>
    <p:sldId id="563" r:id="rId26"/>
    <p:sldId id="595" r:id="rId27"/>
    <p:sldId id="812" r:id="rId28"/>
    <p:sldId id="813" r:id="rId29"/>
    <p:sldId id="594" r:id="rId30"/>
    <p:sldId id="814" r:id="rId31"/>
    <p:sldId id="809" r:id="rId32"/>
    <p:sldId id="810" r:id="rId33"/>
    <p:sldId id="811" r:id="rId34"/>
    <p:sldId id="527" r:id="rId35"/>
    <p:sldId id="585" r:id="rId36"/>
    <p:sldId id="587" r:id="rId37"/>
    <p:sldId id="528" r:id="rId38"/>
    <p:sldId id="611" r:id="rId39"/>
    <p:sldId id="645" r:id="rId40"/>
    <p:sldId id="799" r:id="rId41"/>
    <p:sldId id="800" r:id="rId42"/>
    <p:sldId id="801" r:id="rId43"/>
    <p:sldId id="821" r:id="rId44"/>
    <p:sldId id="687" r:id="rId45"/>
    <p:sldId id="703" r:id="rId46"/>
    <p:sldId id="715" r:id="rId47"/>
    <p:sldId id="722" r:id="rId48"/>
    <p:sldId id="729" r:id="rId49"/>
    <p:sldId id="815" r:id="rId50"/>
    <p:sldId id="744" r:id="rId51"/>
    <p:sldId id="755" r:id="rId52"/>
    <p:sldId id="746" r:id="rId53"/>
    <p:sldId id="750" r:id="rId54"/>
    <p:sldId id="758" r:id="rId55"/>
    <p:sldId id="753" r:id="rId56"/>
    <p:sldId id="816" r:id="rId57"/>
    <p:sldId id="771" r:id="rId58"/>
  </p:sldIdLst>
  <p:sldSz cx="9144000" cy="5143500" type="screen16x9"/>
  <p:notesSz cx="68580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CC99"/>
    <a:srgbClr val="CC6600"/>
    <a:srgbClr val="FFFFCC"/>
    <a:srgbClr val="FF9999"/>
    <a:srgbClr val="FF5050"/>
    <a:srgbClr val="99FF99"/>
    <a:srgbClr val="00CC66"/>
    <a:srgbClr val="FFFFFF"/>
    <a:srgbClr val="66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ED4EFC-3721-48B4-9BDC-5ED134BB1A33}" v="774" dt="2023-02-15T15:59:16.8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65" autoAdjust="0"/>
    <p:restoredTop sz="94590" autoAdjust="0"/>
  </p:normalViewPr>
  <p:slideViewPr>
    <p:cSldViewPr>
      <p:cViewPr varScale="1">
        <p:scale>
          <a:sx n="83" d="100"/>
          <a:sy n="83" d="100"/>
        </p:scale>
        <p:origin x="1084" y="52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38" d="100"/>
        <a:sy n="138" d="100"/>
      </p:scale>
      <p:origin x="0" y="-277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handoutMaster" Target="handoutMasters/handoutMaster1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71853" cy="4617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548" y="0"/>
            <a:ext cx="2971853" cy="4617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C759E-C266-4B15-9CBF-77BAF19CF850}" type="datetimeFigureOut">
              <a:rPr lang="fr-FR" smtClean="0"/>
              <a:t>16/03/2023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3" y="8772862"/>
            <a:ext cx="2971853" cy="461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Propriété de Chubb France - Distribution et reproduction interdites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548" y="8772862"/>
            <a:ext cx="2971853" cy="461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176-9878-4144-AB0C-F632E63C8F0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00412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7F37F-09B1-4B29-9927-D3D3C0E89B0B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49250" y="692150"/>
            <a:ext cx="6159500" cy="3465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1" y="4387136"/>
            <a:ext cx="5486400" cy="41562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77267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fr-FR"/>
              <a:t>Propriété de Chubb France - Distribution et reproduction interdites</a:t>
            </a:r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77267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7F486-80D2-4AA6-B466-E7A54464251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65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2337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ct val="50000"/>
              </a:spcBef>
              <a:buClr>
                <a:srgbClr val="C90033"/>
              </a:buClr>
              <a:buFont typeface="Arial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F0F86-F177-45D7-9411-B5910C6835EA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2650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307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1145"/>
            <a:fld id="{EC58C50F-16E3-48A7-8845-7C2F97B9787B}" type="slidenum">
              <a:rPr lang="en-US" smtClean="0"/>
              <a:pPr defTabSz="981145"/>
              <a:t>49</a:t>
            </a:fld>
            <a:endParaRPr lang="en-US" dirty="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2337" cy="2662237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8233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307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1145"/>
            <a:fld id="{6E3BD422-D076-4EF3-B103-402D011FEF29}" type="slidenum">
              <a:rPr lang="en-US" smtClean="0">
                <a:solidFill>
                  <a:prstClr val="black"/>
                </a:solidFill>
              </a:rPr>
              <a:pPr defTabSz="981145"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1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2337" cy="2662237"/>
          </a:xfrm>
          <a:ln/>
        </p:spPr>
      </p:sp>
      <p:sp>
        <p:nvSpPr>
          <p:cNvPr id="211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2337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700" dirty="0"/>
              <a:t>Our mantra:</a:t>
            </a:r>
          </a:p>
          <a:p>
            <a:endParaRPr lang="en-US" sz="1700" dirty="0"/>
          </a:p>
          <a:p>
            <a:pPr>
              <a:buFont typeface="Arial" pitchFamily="34" charset="0"/>
              <a:buChar char="•"/>
            </a:pPr>
            <a:r>
              <a:rPr lang="en-US" sz="1700" dirty="0"/>
              <a:t>Detect the hazard</a:t>
            </a:r>
          </a:p>
          <a:p>
            <a:pPr>
              <a:buFont typeface="Arial" pitchFamily="34" charset="0"/>
              <a:buChar char="•"/>
            </a:pPr>
            <a:r>
              <a:rPr lang="en-US" sz="1700" dirty="0"/>
              <a:t>Only the Hazard</a:t>
            </a:r>
          </a:p>
          <a:p>
            <a:pPr>
              <a:buFont typeface="Arial" pitchFamily="34" charset="0"/>
              <a:buChar char="•"/>
            </a:pPr>
            <a:r>
              <a:rPr lang="en-US" sz="1700" dirty="0"/>
              <a:t>In all conditions</a:t>
            </a:r>
          </a:p>
          <a:p>
            <a:pPr>
              <a:buFont typeface="Arial" pitchFamily="34" charset="0"/>
              <a:buChar char="•"/>
            </a:pPr>
            <a:r>
              <a:rPr lang="en-US" sz="1700" dirty="0"/>
              <a:t>And lets you know if the devices has a problem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F0F86-F177-45D7-9411-B5910C6835E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995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307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1145"/>
            <a:fld id="{F3F83959-B813-4958-9841-D945436BD921}" type="slidenum">
              <a:rPr lang="en-US" smtClean="0">
                <a:solidFill>
                  <a:prstClr val="black"/>
                </a:solidFill>
              </a:rPr>
              <a:pPr defTabSz="981145"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6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8687" cy="2665412"/>
          </a:xfrm>
          <a:ln/>
        </p:spPr>
      </p:sp>
      <p:sp>
        <p:nvSpPr>
          <p:cNvPr id="226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63729" y="3373576"/>
            <a:ext cx="7507160" cy="3193981"/>
          </a:xfrm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179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2337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“LEARN” mode</a:t>
            </a:r>
          </a:p>
          <a:p>
            <a:endParaRPr lang="en-US" dirty="0"/>
          </a:p>
          <a:p>
            <a:r>
              <a:rPr lang="en-US" b="1" u="sng" dirty="0"/>
              <a:t>TUNE THE DEVICE TO THE LEARNED</a:t>
            </a:r>
            <a:r>
              <a:rPr lang="en-US" b="1" u="sng" baseline="0" dirty="0"/>
              <a:t> ENVIRONMENT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F0F86-F177-45D7-9411-B5910C6835EA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522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1138" y="531813"/>
            <a:ext cx="4732337" cy="2662237"/>
          </a:xfrm>
          <a:ln/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1145"/>
            <a:fld id="{1FBE98DA-3BBC-4521-8B2E-F87D0D49266F}" type="slidenum">
              <a:rPr lang="en-US" smtClean="0">
                <a:solidFill>
                  <a:prstClr val="black"/>
                </a:solidFill>
              </a:rPr>
              <a:pPr defTabSz="981145"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962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751138" y="531813"/>
            <a:ext cx="4732337" cy="2662237"/>
          </a:xfrm>
          <a:ln/>
        </p:spPr>
      </p:sp>
      <p:sp>
        <p:nvSpPr>
          <p:cNvPr id="228355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  <p:sp>
        <p:nvSpPr>
          <p:cNvPr id="228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1145"/>
            <a:fld id="{1FBE98DA-3BBC-4521-8B2E-F87D0D49266F}" type="slidenum">
              <a:rPr lang="en-US" smtClean="0">
                <a:solidFill>
                  <a:prstClr val="black"/>
                </a:solidFill>
              </a:rPr>
              <a:pPr defTabSz="981145"/>
              <a:t>56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928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Propriété de Chubb France - Distribution et reproduction interdites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7F486-80D2-4AA6-B466-E7A544642511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24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fr-FR"/>
              <a:t>Propriété de Chubb France - Distribution et reproduction interdites</a:t>
            </a:r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7F486-80D2-4AA6-B466-E7A54464251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291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91225"/>
            <a:fld id="{9DC023B0-1859-45E4-BF0D-FB5906483666}" type="slidenum">
              <a:rPr lang="en-GB" smtClean="0"/>
              <a:pPr defTabSz="991225"/>
              <a:t>11</a:t>
            </a:fld>
            <a:endParaRPr lang="en-GB" dirty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2337" cy="2662237"/>
          </a:xfrm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66" tIns="46833" rIns="93666" bIns="46833"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91225"/>
            <a:fld id="{8B7543EC-4A5E-4167-B797-ABA1CABED1D5}" type="slidenum">
              <a:rPr lang="en-GB" smtClean="0"/>
              <a:pPr defTabSz="991225"/>
              <a:t>12</a:t>
            </a:fld>
            <a:endParaRPr lang="en-GB" dirty="0"/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2337" cy="2662237"/>
          </a:xfrm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 lIns="93666" tIns="46833" rIns="93666" bIns="46833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91225"/>
            <a:fld id="{23628C5B-0887-423B-A872-36C4DB2DBADD}" type="slidenum">
              <a:rPr lang="en-GB" smtClean="0"/>
              <a:pPr defTabSz="991225"/>
              <a:t>14</a:t>
            </a:fld>
            <a:endParaRPr lang="en-GB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2337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48031" indent="-348031">
              <a:spcBef>
                <a:spcPct val="50000"/>
              </a:spcBef>
              <a:buClr>
                <a:srgbClr val="C90033"/>
              </a:buClr>
              <a:buFont typeface="Arial" charset="0"/>
              <a:buChar char="●"/>
              <a:defRPr/>
            </a:pPr>
            <a:r>
              <a:rPr lang="en-US" sz="1800" kern="0" dirty="0"/>
              <a:t>Prior to the commercialization of this service, </a:t>
            </a:r>
            <a:r>
              <a:rPr lang="en-US" sz="1800" kern="0" dirty="0" err="1"/>
              <a:t>Det-Tronics</a:t>
            </a:r>
            <a:r>
              <a:rPr lang="en-US" sz="1800" kern="0" dirty="0"/>
              <a:t> took the opportunity to validate the mapping software tool</a:t>
            </a:r>
          </a:p>
          <a:p>
            <a:pPr marL="348031" indent="-348031">
              <a:spcBef>
                <a:spcPct val="50000"/>
              </a:spcBef>
              <a:buClr>
                <a:srgbClr val="C90033"/>
              </a:buClr>
              <a:buFont typeface="Arial" charset="0"/>
              <a:buChar char="●"/>
              <a:defRPr/>
            </a:pPr>
            <a:r>
              <a:rPr lang="en-US" sz="1800" kern="0" dirty="0" err="1"/>
              <a:t>Det-Tronics</a:t>
            </a:r>
            <a:r>
              <a:rPr lang="en-US" sz="1800" kern="0" dirty="0"/>
              <a:t> primary focus of validation was:</a:t>
            </a:r>
          </a:p>
          <a:p>
            <a:pPr marL="812072" lvl="1" indent="-348031">
              <a:spcBef>
                <a:spcPct val="50000"/>
              </a:spcBef>
              <a:buClr>
                <a:srgbClr val="C90033"/>
              </a:buClr>
              <a:buFont typeface="Arial" charset="0"/>
              <a:buChar char="●"/>
              <a:defRPr/>
            </a:pPr>
            <a:r>
              <a:rPr lang="en-US" sz="1600" kern="0" dirty="0"/>
              <a:t>Assess the general functionality and usability of the software tool</a:t>
            </a:r>
          </a:p>
          <a:p>
            <a:pPr marL="812072" lvl="1" indent="-348031">
              <a:spcBef>
                <a:spcPct val="50000"/>
              </a:spcBef>
              <a:buClr>
                <a:srgbClr val="C90033"/>
              </a:buClr>
              <a:buFont typeface="Arial" charset="0"/>
              <a:buChar char="●"/>
              <a:defRPr/>
            </a:pPr>
            <a:r>
              <a:rPr lang="en-US" sz="1600" kern="0" dirty="0"/>
              <a:t>Assess the accuracy of the software tool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DF0F86-F177-45D7-9411-B5910C6835EA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65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307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1145"/>
            <a:fld id="{C8EC7EB2-1EE9-4E91-B289-AD19F8953628}" type="slidenum">
              <a:rPr lang="en-US" smtClean="0"/>
              <a:pPr defTabSz="981145"/>
              <a:t>44</a:t>
            </a:fld>
            <a:endParaRPr lang="en-US" dirty="0"/>
          </a:p>
        </p:txBody>
      </p:sp>
      <p:sp>
        <p:nvSpPr>
          <p:cNvPr id="165891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31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307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1145"/>
            <a:fld id="{EC58C50F-16E3-48A7-8845-7C2F97B9787B}" type="slidenum">
              <a:rPr lang="en-US" smtClean="0"/>
              <a:pPr defTabSz="981145"/>
              <a:t>46</a:t>
            </a:fld>
            <a:endParaRPr lang="en-US" dirty="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751138" y="531813"/>
            <a:ext cx="4732337" cy="2662237"/>
          </a:xfrm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3361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751138" y="531813"/>
            <a:ext cx="4732337" cy="266223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B1B650-8BCB-40C4-9A3D-376919D8B9C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81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_titre_Génér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972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4501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718513" y="247054"/>
            <a:ext cx="1182600" cy="464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210299" y="3134700"/>
            <a:ext cx="2070900" cy="2008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81229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Génériq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6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ctr" anchorCtr="0"/>
          <a:lstStyle>
            <a:lvl1pPr>
              <a:defRPr sz="285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39B770C-F11E-5651-83B9-6CC86156AF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813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A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5B33A84C-D706-C891-15EE-633C499096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546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cend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8BDBEC30-E558-1B40-FC34-3341D16EF6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06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Securité électro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227CA0B4-599B-979D-1A6B-23859CC6B6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57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1D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6A0F013B-DA24-1740-FEB0-0D0757384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0973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AA72D3C1-D5FF-152B-7131-53D7A3453C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1330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Chubb visiON+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58B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B4B4486-3C15-02B2-3941-B1455E2559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654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7B15-1AED-F9E3-2247-98292581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8831" y="1057276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732912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lide_titre_securité-electron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4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4E760-83DC-F441-8F32-E70A0D4F696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292530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3381D5-90FA-5347-9058-012A42C930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04046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78476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A9DE1F-13ED-C433-E393-2F16097C70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1014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05B8BF-D966-53F2-E21D-202C5F37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8675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3782-749E-3D18-CEA1-C2F6A02EE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5" y="907496"/>
            <a:ext cx="3886200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83C6E-3407-0FA3-A16D-23C4DCF3A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8675" y="907496"/>
            <a:ext cx="3886201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829C5-6FBE-395E-FD29-2EC280CD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4070-F48D-69A3-7C84-CEA108A8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9110812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09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1D898-942E-4091-667F-13F1D741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8136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48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2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67016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 numCol="3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824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contenu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2FF3DB1D-13DA-DB40-8A89-C8EAB61D0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99323" y="0"/>
            <a:ext cx="5044678" cy="5143500"/>
          </a:xfrm>
          <a:custGeom>
            <a:avLst/>
            <a:gdLst>
              <a:gd name="connsiteX0" fmla="*/ 1026546 w 6726237"/>
              <a:gd name="connsiteY0" fmla="*/ 0 h 6858000"/>
              <a:gd name="connsiteX1" fmla="*/ 6726237 w 6726237"/>
              <a:gd name="connsiteY1" fmla="*/ 0 h 6858000"/>
              <a:gd name="connsiteX2" fmla="*/ 6726237 w 6726237"/>
              <a:gd name="connsiteY2" fmla="*/ 6858000 h 6858000"/>
              <a:gd name="connsiteX3" fmla="*/ 0 w 6726237"/>
              <a:gd name="connsiteY3" fmla="*/ 6858000 h 6858000"/>
              <a:gd name="connsiteX4" fmla="*/ 0 w 6726237"/>
              <a:gd name="connsiteY4" fmla="*/ 6856667 h 6858000"/>
              <a:gd name="connsiteX5" fmla="*/ 3202517 w 6726237"/>
              <a:gd name="connsiteY5" fmla="*/ 6856667 h 6858000"/>
              <a:gd name="connsiteX6" fmla="*/ 1026546 w 672623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6237" h="6858000">
                <a:moveTo>
                  <a:pt x="1026546" y="0"/>
                </a:moveTo>
                <a:lnTo>
                  <a:pt x="6726237" y="0"/>
                </a:lnTo>
                <a:lnTo>
                  <a:pt x="6726237" y="6858000"/>
                </a:lnTo>
                <a:lnTo>
                  <a:pt x="0" y="6858000"/>
                </a:lnTo>
                <a:lnTo>
                  <a:pt x="0" y="6856667"/>
                </a:lnTo>
                <a:lnTo>
                  <a:pt x="3202517" y="6856667"/>
                </a:lnTo>
                <a:cubicBezTo>
                  <a:pt x="1889153" y="5094986"/>
                  <a:pt x="1132032" y="2771966"/>
                  <a:pt x="1026546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4021931" cy="3135664"/>
          </a:xfrm>
        </p:spPr>
        <p:txBody>
          <a:bodyPr numCol="1" spcCol="180000"/>
          <a:lstStyle>
            <a:lvl3pPr>
              <a:spcBef>
                <a:spcPts val="825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05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et contenu ét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5" y="1275160"/>
            <a:ext cx="2636042" cy="3110573"/>
          </a:xfrm>
        </p:spPr>
        <p:txBody>
          <a:bodyPr/>
          <a:lstStyle>
            <a:lvl1pPr>
              <a:defRPr sz="900"/>
            </a:lvl1pPr>
            <a:lvl2pPr>
              <a:defRPr sz="825"/>
            </a:lvl2pPr>
            <a:lvl3pPr>
              <a:defRPr sz="825"/>
            </a:lvl3pPr>
            <a:lvl4pPr>
              <a:defRPr sz="788"/>
            </a:lvl4pPr>
            <a:lvl5pPr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6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Slide_titre_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335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se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390607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separation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718513" y="247054"/>
            <a:ext cx="1182600" cy="464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210299" y="3134700"/>
            <a:ext cx="2070900" cy="2008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462514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separation-Génériq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6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ctr" anchorCtr="0"/>
          <a:lstStyle>
            <a:lvl1pPr>
              <a:defRPr sz="285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39B770C-F11E-5651-83B9-6CC86156AF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3280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separation-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A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5B33A84C-D706-C891-15EE-633C499096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114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separation-incend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8BDBEC30-E558-1B40-FC34-3341D16EF6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057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separation-Securité électro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227CA0B4-599B-979D-1A6B-23859CC6B6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7897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separation-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1D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6A0F013B-DA24-1740-FEB0-0D0757384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421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separation-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AA72D3C1-D5FF-152B-7131-53D7A3453C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4536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lide de separation-Chubb visiON+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58B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B4B4486-3C15-02B2-3941-B1455E2559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986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7B15-1AED-F9E3-2247-98292581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8831" y="1057276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649400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Slide_titre_incend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80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4E760-83DC-F441-8F32-E70A0D4F696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292530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3381D5-90FA-5347-9058-012A42C930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04046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7555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A9DE1F-13ED-C433-E393-2F16097C70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1014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05B8BF-D966-53F2-E21D-202C5F37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8675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3782-749E-3D18-CEA1-C2F6A02EE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5" y="907496"/>
            <a:ext cx="3886200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83C6E-3407-0FA3-A16D-23C4DCF3A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8675" y="907496"/>
            <a:ext cx="3886201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829C5-6FBE-395E-FD29-2EC280CD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4070-F48D-69A3-7C84-CEA108A8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32352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60EC3AC-75C5-E9B8-B019-01564694C551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099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" y="0"/>
            <a:ext cx="8229600" cy="85725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712E7E6-09E6-A52A-91AD-BCBEE9880638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895937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DE242AA-7003-7F62-2FD8-B5E927E6D25C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8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99CDC1E-2B63-202C-9744-E0874B691F81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028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B3D80BF-C7CF-563D-F847-17D39513D351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15940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7A8C79C-1B35-0526-EDF7-0D64C5CFE942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4835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6958CE-C9E9-C62F-C956-7DD226E88A77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325093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8">
            <a:extLst>
              <a:ext uri="{FF2B5EF4-FFF2-40B4-BE49-F238E27FC236}">
                <a16:creationId xmlns:a16="http://schemas.microsoft.com/office/drawing/2014/main" id="{216931AD-4479-7DB5-70DF-7972C2D8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45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1057276"/>
            <a:ext cx="8181975" cy="3799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606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8">
            <a:extLst>
              <a:ext uri="{FF2B5EF4-FFF2-40B4-BE49-F238E27FC236}">
                <a16:creationId xmlns:a16="http://schemas.microsoft.com/office/drawing/2014/main" id="{6EB55302-0D02-C1D5-E95F-DF104FC64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57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Slide de separation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/>
            <a:fld id="{BE375096-6367-4A46-9B35-1C341654C780}" type="slidenum">
              <a:rPr lang="en-US" smtClean="0">
                <a:solidFill>
                  <a:srgbClr val="868686"/>
                </a:solidFill>
              </a:rPr>
              <a:pPr defTabSz="685800"/>
              <a:t>‹N°›</a:t>
            </a:fld>
            <a:endParaRPr lang="en-US">
              <a:solidFill>
                <a:srgbClr val="868686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718513" y="247054"/>
            <a:ext cx="1182600" cy="464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210299" y="3134700"/>
            <a:ext cx="2070900" cy="2008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4593230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1561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1057276"/>
            <a:ext cx="8181975" cy="3799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0183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6150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 numCol="3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23036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contenu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2FF3DB1D-13DA-DB40-8A89-C8EAB61D0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99323" y="0"/>
            <a:ext cx="5044678" cy="5143500"/>
          </a:xfrm>
          <a:custGeom>
            <a:avLst/>
            <a:gdLst>
              <a:gd name="connsiteX0" fmla="*/ 1026546 w 6726237"/>
              <a:gd name="connsiteY0" fmla="*/ 0 h 6858000"/>
              <a:gd name="connsiteX1" fmla="*/ 6726237 w 6726237"/>
              <a:gd name="connsiteY1" fmla="*/ 0 h 6858000"/>
              <a:gd name="connsiteX2" fmla="*/ 6726237 w 6726237"/>
              <a:gd name="connsiteY2" fmla="*/ 6858000 h 6858000"/>
              <a:gd name="connsiteX3" fmla="*/ 0 w 6726237"/>
              <a:gd name="connsiteY3" fmla="*/ 6858000 h 6858000"/>
              <a:gd name="connsiteX4" fmla="*/ 0 w 6726237"/>
              <a:gd name="connsiteY4" fmla="*/ 6856667 h 6858000"/>
              <a:gd name="connsiteX5" fmla="*/ 3202517 w 6726237"/>
              <a:gd name="connsiteY5" fmla="*/ 6856667 h 6858000"/>
              <a:gd name="connsiteX6" fmla="*/ 1026546 w 672623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6237" h="6858000">
                <a:moveTo>
                  <a:pt x="1026546" y="0"/>
                </a:moveTo>
                <a:lnTo>
                  <a:pt x="6726237" y="0"/>
                </a:lnTo>
                <a:lnTo>
                  <a:pt x="6726237" y="6858000"/>
                </a:lnTo>
                <a:lnTo>
                  <a:pt x="0" y="6858000"/>
                </a:lnTo>
                <a:lnTo>
                  <a:pt x="0" y="6856667"/>
                </a:lnTo>
                <a:lnTo>
                  <a:pt x="3202517" y="6856667"/>
                </a:lnTo>
                <a:cubicBezTo>
                  <a:pt x="1889153" y="5094986"/>
                  <a:pt x="1132032" y="2771966"/>
                  <a:pt x="1026546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4021931" cy="3135664"/>
          </a:xfrm>
        </p:spPr>
        <p:txBody>
          <a:bodyPr numCol="1" spcCol="180000"/>
          <a:lstStyle>
            <a:lvl3pPr>
              <a:spcBef>
                <a:spcPts val="825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7720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 ét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5" y="1275160"/>
            <a:ext cx="2636042" cy="3110573"/>
          </a:xfrm>
        </p:spPr>
        <p:txBody>
          <a:bodyPr/>
          <a:lstStyle>
            <a:lvl1pPr>
              <a:defRPr sz="900"/>
            </a:lvl1pPr>
            <a:lvl2pPr>
              <a:defRPr sz="825"/>
            </a:lvl2pPr>
            <a:lvl3pPr>
              <a:defRPr sz="825"/>
            </a:lvl3pPr>
            <a:lvl4pPr>
              <a:defRPr sz="788"/>
            </a:lvl4pPr>
            <a:lvl5pPr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7854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lide de se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6537973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lide de separation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718513" y="247054"/>
            <a:ext cx="1182600" cy="464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210299" y="3134700"/>
            <a:ext cx="2070900" cy="2008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950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26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 numCol="3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7999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enu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2FF3DB1D-13DA-DB40-8A89-C8EAB61D0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99323" y="0"/>
            <a:ext cx="5044678" cy="5143500"/>
          </a:xfrm>
          <a:custGeom>
            <a:avLst/>
            <a:gdLst>
              <a:gd name="connsiteX0" fmla="*/ 1026546 w 6726237"/>
              <a:gd name="connsiteY0" fmla="*/ 0 h 6858000"/>
              <a:gd name="connsiteX1" fmla="*/ 6726237 w 6726237"/>
              <a:gd name="connsiteY1" fmla="*/ 0 h 6858000"/>
              <a:gd name="connsiteX2" fmla="*/ 6726237 w 6726237"/>
              <a:gd name="connsiteY2" fmla="*/ 6858000 h 6858000"/>
              <a:gd name="connsiteX3" fmla="*/ 0 w 6726237"/>
              <a:gd name="connsiteY3" fmla="*/ 6858000 h 6858000"/>
              <a:gd name="connsiteX4" fmla="*/ 0 w 6726237"/>
              <a:gd name="connsiteY4" fmla="*/ 6856667 h 6858000"/>
              <a:gd name="connsiteX5" fmla="*/ 3202517 w 6726237"/>
              <a:gd name="connsiteY5" fmla="*/ 6856667 h 6858000"/>
              <a:gd name="connsiteX6" fmla="*/ 1026546 w 672623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6237" h="6858000">
                <a:moveTo>
                  <a:pt x="1026546" y="0"/>
                </a:moveTo>
                <a:lnTo>
                  <a:pt x="6726237" y="0"/>
                </a:lnTo>
                <a:lnTo>
                  <a:pt x="6726237" y="6858000"/>
                </a:lnTo>
                <a:lnTo>
                  <a:pt x="0" y="6858000"/>
                </a:lnTo>
                <a:lnTo>
                  <a:pt x="0" y="6856667"/>
                </a:lnTo>
                <a:lnTo>
                  <a:pt x="3202517" y="6856667"/>
                </a:lnTo>
                <a:cubicBezTo>
                  <a:pt x="1889153" y="5094986"/>
                  <a:pt x="1132032" y="2771966"/>
                  <a:pt x="1026546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4021931" cy="3135664"/>
          </a:xfrm>
        </p:spPr>
        <p:txBody>
          <a:bodyPr numCol="1" spcCol="180000"/>
          <a:lstStyle>
            <a:lvl3pPr>
              <a:spcBef>
                <a:spcPts val="825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3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ét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5" y="1275160"/>
            <a:ext cx="2636042" cy="3110573"/>
          </a:xfrm>
        </p:spPr>
        <p:txBody>
          <a:bodyPr/>
          <a:lstStyle>
            <a:lvl1pPr>
              <a:defRPr sz="900"/>
            </a:lvl1pPr>
            <a:lvl2pPr>
              <a:defRPr sz="825"/>
            </a:lvl2pPr>
            <a:lvl3pPr>
              <a:defRPr sz="825"/>
            </a:lvl3pPr>
            <a:lvl4pPr>
              <a:defRPr sz="788"/>
            </a:lvl4pPr>
            <a:lvl5pPr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443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6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theme" Target="../theme/theme1.xml"/><Relationship Id="rId65" Type="http://schemas.openxmlformats.org/officeDocument/2006/relationships/image" Target="../media/image5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4.sv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45E887-2BA7-B6D2-E61F-6B6B92609E5D}"/>
              </a:ext>
            </a:extLst>
          </p:cNvPr>
          <p:cNvSpPr txBox="1"/>
          <p:nvPr userDrawn="1"/>
        </p:nvSpPr>
        <p:spPr>
          <a:xfrm>
            <a:off x="479959" y="4941431"/>
            <a:ext cx="8181974" cy="9233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marL="0" algn="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©2023 Chubb Fire &amp; Security. All Rights Reserved.</a:t>
            </a:r>
          </a:p>
        </p:txBody>
      </p:sp>
      <p:grpSp>
        <p:nvGrpSpPr>
          <p:cNvPr id="7" name="Gridlines" hidden="1">
            <a:extLst>
              <a:ext uri="{FF2B5EF4-FFF2-40B4-BE49-F238E27FC236}">
                <a16:creationId xmlns:a16="http://schemas.microsoft.com/office/drawing/2014/main" id="{75712DD0-BBF6-2162-FF84-97F053C1BEC2}"/>
              </a:ext>
            </a:extLst>
          </p:cNvPr>
          <p:cNvGrpSpPr/>
          <p:nvPr userDrawn="1"/>
        </p:nvGrpSpPr>
        <p:grpSpPr>
          <a:xfrm>
            <a:off x="0" y="-132457"/>
            <a:ext cx="9144029" cy="84808"/>
            <a:chOff x="-1" y="-176609"/>
            <a:chExt cx="12192039" cy="1130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74935-F24F-DB41-CB84-B5C4F415196D}"/>
                </a:ext>
              </a:extLst>
            </p:cNvPr>
            <p:cNvSpPr/>
            <p:nvPr userDrawn="1"/>
          </p:nvSpPr>
          <p:spPr>
            <a:xfrm flipV="1">
              <a:off x="415781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2A7A23-9066-9A2F-12BA-64219710B808}"/>
                </a:ext>
              </a:extLst>
            </p:cNvPr>
            <p:cNvSpPr/>
            <p:nvPr userDrawn="1"/>
          </p:nvSpPr>
          <p:spPr>
            <a:xfrm flipV="1">
              <a:off x="785423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EC9EA-CC50-93FD-E35C-9039E6BF63FA}"/>
                </a:ext>
              </a:extLst>
            </p:cNvPr>
            <p:cNvSpPr/>
            <p:nvPr userDrawn="1"/>
          </p:nvSpPr>
          <p:spPr>
            <a:xfrm flipV="1">
              <a:off x="323371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5253B-C8B9-B213-0549-C2CABE83767A}"/>
                </a:ext>
              </a:extLst>
            </p:cNvPr>
            <p:cNvSpPr/>
            <p:nvPr userDrawn="1"/>
          </p:nvSpPr>
          <p:spPr>
            <a:xfrm flipV="1">
              <a:off x="230960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53E685-AFB0-3808-02C0-41443FB78C4F}"/>
                </a:ext>
              </a:extLst>
            </p:cNvPr>
            <p:cNvSpPr/>
            <p:nvPr userDrawn="1"/>
          </p:nvSpPr>
          <p:spPr>
            <a:xfrm flipV="1">
              <a:off x="138550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39E96B-AA98-8740-AD85-F44E2A1506CA}"/>
                </a:ext>
              </a:extLst>
            </p:cNvPr>
            <p:cNvSpPr/>
            <p:nvPr userDrawn="1"/>
          </p:nvSpPr>
          <p:spPr>
            <a:xfrm flipV="1">
              <a:off x="-1" y="-174106"/>
              <a:ext cx="6413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35EF18-40B9-9508-592E-825ACDB0B0E2}"/>
                </a:ext>
              </a:extLst>
            </p:cNvPr>
            <p:cNvSpPr/>
            <p:nvPr userDrawn="1"/>
          </p:nvSpPr>
          <p:spPr>
            <a:xfrm flipV="1">
              <a:off x="508191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F907C7-C78D-3E5D-9D4C-B25DC042006E}"/>
                </a:ext>
              </a:extLst>
            </p:cNvPr>
            <p:cNvSpPr/>
            <p:nvPr userDrawn="1"/>
          </p:nvSpPr>
          <p:spPr>
            <a:xfrm flipV="1">
              <a:off x="600602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F38D4F-DEA9-83FD-CC53-E7CDFD726285}"/>
                </a:ext>
              </a:extLst>
            </p:cNvPr>
            <p:cNvSpPr/>
            <p:nvPr userDrawn="1"/>
          </p:nvSpPr>
          <p:spPr>
            <a:xfrm flipV="1">
              <a:off x="693012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AFE754-46E1-3D64-8D7D-FDFADE6C600C}"/>
                </a:ext>
              </a:extLst>
            </p:cNvPr>
            <p:cNvSpPr/>
            <p:nvPr userDrawn="1"/>
          </p:nvSpPr>
          <p:spPr>
            <a:xfrm flipV="1">
              <a:off x="877833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90E372-E36D-0D7B-A3EF-779A78A71F8F}"/>
                </a:ext>
              </a:extLst>
            </p:cNvPr>
            <p:cNvSpPr/>
            <p:nvPr userDrawn="1"/>
          </p:nvSpPr>
          <p:spPr>
            <a:xfrm flipV="1">
              <a:off x="970243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277D9C-E3A1-CA8B-4D2E-2D9B083A5095}"/>
                </a:ext>
              </a:extLst>
            </p:cNvPr>
            <p:cNvSpPr/>
            <p:nvPr userDrawn="1"/>
          </p:nvSpPr>
          <p:spPr>
            <a:xfrm flipV="1">
              <a:off x="1062654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A81F11-1656-D5A3-5479-A9B8032D2617}"/>
                </a:ext>
              </a:extLst>
            </p:cNvPr>
            <p:cNvSpPr/>
            <p:nvPr userDrawn="1"/>
          </p:nvSpPr>
          <p:spPr>
            <a:xfrm flipV="1">
              <a:off x="11550650" y="-176609"/>
              <a:ext cx="641388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668E0AB0-194F-73A3-1EAB-3AA898FC23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2"/>
              </a:ext>
            </a:extLst>
          </a:blip>
          <a:srcRect l="49715" b="39212"/>
          <a:stretch/>
        </p:blipFill>
        <p:spPr>
          <a:xfrm>
            <a:off x="-1" y="3387325"/>
            <a:ext cx="1305425" cy="175617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58F7F-EA99-BFEA-0CFD-2C65294D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725E6-0AD0-F8C2-0848-43E86E252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4" y="1283515"/>
            <a:ext cx="8181974" cy="3127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EB73A-9082-6DB0-F00E-EBEA97D47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3300" y="5191149"/>
            <a:ext cx="2057400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3420-8F4F-73C2-7C21-BE3DA3136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014" y="5191149"/>
            <a:ext cx="1529689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 b="0" cap="none" spc="38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8068C-F84C-EC00-DD75-0749498A3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A67BE01-0F1C-3000-08D0-5FD554030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4"/>
              </a:ext>
            </a:extLst>
          </a:blip>
          <a:srcRect t="83194" r="28994"/>
          <a:stretch/>
        </p:blipFill>
        <p:spPr>
          <a:xfrm>
            <a:off x="5086669" y="-1878"/>
            <a:ext cx="4057360" cy="106867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D75367-A008-F0C8-86DB-6CE2BEB8367D}"/>
              </a:ext>
            </a:extLst>
          </p:cNvPr>
          <p:cNvCxnSpPr>
            <a:cxnSpLocks/>
          </p:cNvCxnSpPr>
          <p:nvPr userDrawn="1"/>
        </p:nvCxnSpPr>
        <p:spPr>
          <a:xfrm>
            <a:off x="5448925" y="5056903"/>
            <a:ext cx="32140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4">
            <a:extLst>
              <a:ext uri="{FF2B5EF4-FFF2-40B4-BE49-F238E27FC236}">
                <a16:creationId xmlns:a16="http://schemas.microsoft.com/office/drawing/2014/main" id="{F42B04C5-B2EE-D69E-C376-8FEC1F6F9122}"/>
              </a:ext>
            </a:extLst>
          </p:cNvPr>
          <p:cNvPicPr>
            <a:picLocks noChangeAspect="1"/>
          </p:cNvPicPr>
          <p:nvPr userDrawn="1"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6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88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9" r:id="rId25"/>
    <p:sldLayoutId id="2147483721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  <p:sldLayoutId id="2147483746" r:id="rId42"/>
    <p:sldLayoutId id="2147483747" r:id="rId43"/>
    <p:sldLayoutId id="2147483748" r:id="rId44"/>
    <p:sldLayoutId id="2147483749" r:id="rId45"/>
    <p:sldLayoutId id="2147483750" r:id="rId46"/>
    <p:sldLayoutId id="2147483751" r:id="rId47"/>
    <p:sldLayoutId id="2147483752" r:id="rId48"/>
    <p:sldLayoutId id="2147483753" r:id="rId49"/>
    <p:sldLayoutId id="2147483754" r:id="rId50"/>
    <p:sldLayoutId id="2147483755" r:id="rId51"/>
    <p:sldLayoutId id="2147483756" r:id="rId52"/>
    <p:sldLayoutId id="2147483757" r:id="rId53"/>
    <p:sldLayoutId id="2147483758" r:id="rId54"/>
    <p:sldLayoutId id="2147483759" r:id="rId55"/>
    <p:sldLayoutId id="2147483760" r:id="rId56"/>
    <p:sldLayoutId id="2147483761" r:id="rId57"/>
    <p:sldLayoutId id="2147483762" r:id="rId58"/>
    <p:sldLayoutId id="2147483763" r:id="rId5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None/>
        <a:defRPr sz="135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136922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3pPr>
      <a:lvl4pPr marL="269081" indent="-132160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406004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3585" indent="-103585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03597" indent="-92869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04">
          <p15:clr>
            <a:srgbClr val="F26B43"/>
          </p15:clr>
        </p15:guide>
        <p15:guide id="4" pos="7276">
          <p15:clr>
            <a:srgbClr val="F26B43"/>
          </p15:clr>
        </p15:guide>
        <p15:guide id="5" pos="6807">
          <p15:clr>
            <a:srgbClr val="F26B43"/>
          </p15:clr>
        </p15:guide>
        <p15:guide id="6" pos="6693">
          <p15:clr>
            <a:srgbClr val="F26B43"/>
          </p15:clr>
        </p15:guide>
        <p15:guide id="7" pos="6227">
          <p15:clr>
            <a:srgbClr val="F26B43"/>
          </p15:clr>
        </p15:guide>
        <p15:guide id="8" pos="6113">
          <p15:clr>
            <a:srgbClr val="F26B43"/>
          </p15:clr>
        </p15:guide>
        <p15:guide id="9" pos="5643">
          <p15:clr>
            <a:srgbClr val="F26B43"/>
          </p15:clr>
        </p15:guide>
        <p15:guide id="10" pos="5528">
          <p15:clr>
            <a:srgbClr val="F26B43"/>
          </p15:clr>
        </p15:guide>
        <p15:guide id="11" pos="5061">
          <p15:clr>
            <a:srgbClr val="F26B43"/>
          </p15:clr>
        </p15:guide>
        <p15:guide id="12" pos="4946">
          <p15:clr>
            <a:srgbClr val="F26B43"/>
          </p15:clr>
        </p15:guide>
        <p15:guide id="13" pos="4479">
          <p15:clr>
            <a:srgbClr val="F26B43"/>
          </p15:clr>
        </p15:guide>
        <p15:guide id="14" pos="4365">
          <p15:clr>
            <a:srgbClr val="F26B43"/>
          </p15:clr>
        </p15:guide>
        <p15:guide id="15" pos="3897">
          <p15:clr>
            <a:srgbClr val="F26B43"/>
          </p15:clr>
        </p15:guide>
        <p15:guide id="16" pos="3782">
          <p15:clr>
            <a:srgbClr val="F26B43"/>
          </p15:clr>
        </p15:guide>
        <p15:guide id="17" pos="3315">
          <p15:clr>
            <a:srgbClr val="F26B43"/>
          </p15:clr>
        </p15:guide>
        <p15:guide id="18" pos="3201">
          <p15:clr>
            <a:srgbClr val="F26B43"/>
          </p15:clr>
        </p15:guide>
        <p15:guide id="19" pos="2733">
          <p15:clr>
            <a:srgbClr val="F26B43"/>
          </p15:clr>
        </p15:guide>
        <p15:guide id="20" pos="2618">
          <p15:clr>
            <a:srgbClr val="F26B43"/>
          </p15:clr>
        </p15:guide>
        <p15:guide id="21" pos="2036">
          <p15:clr>
            <a:srgbClr val="F26B43"/>
          </p15:clr>
        </p15:guide>
        <p15:guide id="22" pos="2151">
          <p15:clr>
            <a:srgbClr val="F26B43"/>
          </p15:clr>
        </p15:guide>
        <p15:guide id="23" pos="1568">
          <p15:clr>
            <a:srgbClr val="F26B43"/>
          </p15:clr>
        </p15:guide>
        <p15:guide id="24" pos="1454">
          <p15:clr>
            <a:srgbClr val="F26B43"/>
          </p15:clr>
        </p15:guide>
        <p15:guide id="25" pos="986">
          <p15:clr>
            <a:srgbClr val="F26B43"/>
          </p15:clr>
        </p15:guide>
        <p15:guide id="26" pos="872">
          <p15:clr>
            <a:srgbClr val="F26B43"/>
          </p15:clr>
        </p15:guide>
        <p15:guide id="27" orient="horz" pos="210">
          <p15:clr>
            <a:srgbClr val="F26B43"/>
          </p15:clr>
        </p15:guide>
        <p15:guide id="28" orient="horz" pos="448">
          <p15:clr>
            <a:srgbClr val="F26B43"/>
          </p15:clr>
        </p15:guide>
        <p15:guide id="29" orient="horz" pos="888">
          <p15:clr>
            <a:srgbClr val="F26B43"/>
          </p15:clr>
        </p15:guide>
        <p15:guide id="30" orient="horz" pos="4173">
          <p15:clr>
            <a:srgbClr val="F26B43"/>
          </p15:clr>
        </p15:guide>
        <p15:guide id="31" orient="horz" pos="3698">
          <p15:clr>
            <a:srgbClr val="F26B43"/>
          </p15:clr>
        </p15:guide>
        <p15:guide id="32" orient="horz" pos="595">
          <p15:clr>
            <a:srgbClr val="F26B43"/>
          </p15:clr>
        </p15:guide>
        <p15:guide id="33" orient="horz" pos="10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jpeg"/><Relationship Id="rId21" Type="http://schemas.openxmlformats.org/officeDocument/2006/relationships/slide" Target="slide20.xml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5" Type="http://schemas.openxmlformats.org/officeDocument/2006/relationships/slide" Target="slide34.xml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slide" Target="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24" Type="http://schemas.openxmlformats.org/officeDocument/2006/relationships/slide" Target="slide31.xml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38.png"/><Relationship Id="rId10" Type="http://schemas.openxmlformats.org/officeDocument/2006/relationships/image" Target="../media/image29.png"/><Relationship Id="rId19" Type="http://schemas.openxmlformats.org/officeDocument/2006/relationships/slide" Target="slide4.xml"/><Relationship Id="rId4" Type="http://schemas.openxmlformats.org/officeDocument/2006/relationships/image" Target="../media/image23.jpe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slide" Target="slide4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0.png"/><Relationship Id="rId7" Type="http://schemas.openxmlformats.org/officeDocument/2006/relationships/slide" Target="slide4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1.emf"/><Relationship Id="rId7" Type="http://schemas.openxmlformats.org/officeDocument/2006/relationships/slide" Target="slide4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62.png"/><Relationship Id="rId7" Type="http://schemas.openxmlformats.org/officeDocument/2006/relationships/slide" Target="slide2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17.xml"/><Relationship Id="rId11" Type="http://schemas.openxmlformats.org/officeDocument/2006/relationships/slide" Target="slide34.xml"/><Relationship Id="rId5" Type="http://schemas.openxmlformats.org/officeDocument/2006/relationships/slide" Target="slide4.xml"/><Relationship Id="rId10" Type="http://schemas.openxmlformats.org/officeDocument/2006/relationships/slide" Target="slide31.xml"/><Relationship Id="rId4" Type="http://schemas.openxmlformats.org/officeDocument/2006/relationships/image" Target="../media/image63.jpe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5.png"/><Relationship Id="rId7" Type="http://schemas.openxmlformats.org/officeDocument/2006/relationships/slide" Target="slide43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38.png"/><Relationship Id="rId3" Type="http://schemas.openxmlformats.org/officeDocument/2006/relationships/image" Target="../media/image66.jpeg"/><Relationship Id="rId7" Type="http://schemas.openxmlformats.org/officeDocument/2006/relationships/image" Target="../media/image69.jpeg"/><Relationship Id="rId12" Type="http://schemas.openxmlformats.org/officeDocument/2006/relationships/slide" Target="slide4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8.wmf"/><Relationship Id="rId11" Type="http://schemas.openxmlformats.org/officeDocument/2006/relationships/slide" Target="slide20.xml"/><Relationship Id="rId5" Type="http://schemas.openxmlformats.org/officeDocument/2006/relationships/oleObject" Target="../embeddings/oleObject1.bin"/><Relationship Id="rId15" Type="http://schemas.openxmlformats.org/officeDocument/2006/relationships/slide" Target="slide34.xml"/><Relationship Id="rId10" Type="http://schemas.openxmlformats.org/officeDocument/2006/relationships/slide" Target="slide17.xml"/><Relationship Id="rId4" Type="http://schemas.openxmlformats.org/officeDocument/2006/relationships/image" Target="../media/image67.png"/><Relationship Id="rId9" Type="http://schemas.openxmlformats.org/officeDocument/2006/relationships/slide" Target="slide4.xml"/><Relationship Id="rId14" Type="http://schemas.openxmlformats.org/officeDocument/2006/relationships/slide" Target="slide3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38.pn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12" Type="http://schemas.openxmlformats.org/officeDocument/2006/relationships/slide" Target="slide43.xml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jpeg"/><Relationship Id="rId11" Type="http://schemas.openxmlformats.org/officeDocument/2006/relationships/slide" Target="slide20.xml"/><Relationship Id="rId5" Type="http://schemas.openxmlformats.org/officeDocument/2006/relationships/image" Target="../media/image74.png"/><Relationship Id="rId15" Type="http://schemas.openxmlformats.org/officeDocument/2006/relationships/slide" Target="slide34.xml"/><Relationship Id="rId10" Type="http://schemas.openxmlformats.org/officeDocument/2006/relationships/slide" Target="slide17.xml"/><Relationship Id="rId4" Type="http://schemas.openxmlformats.org/officeDocument/2006/relationships/image" Target="../media/image73.jpeg"/><Relationship Id="rId9" Type="http://schemas.openxmlformats.org/officeDocument/2006/relationships/slide" Target="slide4.xml"/><Relationship Id="rId14" Type="http://schemas.openxmlformats.org/officeDocument/2006/relationships/slide" Target="slide3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jpeg"/><Relationship Id="rId13" Type="http://schemas.openxmlformats.org/officeDocument/2006/relationships/image" Target="../media/image38.png"/><Relationship Id="rId3" Type="http://schemas.openxmlformats.org/officeDocument/2006/relationships/image" Target="../media/image74.png"/><Relationship Id="rId7" Type="http://schemas.openxmlformats.org/officeDocument/2006/relationships/image" Target="../media/image76.jpeg"/><Relationship Id="rId12" Type="http://schemas.openxmlformats.org/officeDocument/2006/relationships/slide" Target="slide43.xml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jpeg"/><Relationship Id="rId11" Type="http://schemas.openxmlformats.org/officeDocument/2006/relationships/slide" Target="slide20.xml"/><Relationship Id="rId5" Type="http://schemas.openxmlformats.org/officeDocument/2006/relationships/image" Target="../media/image73.jpeg"/><Relationship Id="rId15" Type="http://schemas.openxmlformats.org/officeDocument/2006/relationships/slide" Target="slide34.xml"/><Relationship Id="rId10" Type="http://schemas.openxmlformats.org/officeDocument/2006/relationships/slide" Target="slide17.xml"/><Relationship Id="rId4" Type="http://schemas.openxmlformats.org/officeDocument/2006/relationships/image" Target="../media/image72.jpeg"/><Relationship Id="rId9" Type="http://schemas.openxmlformats.org/officeDocument/2006/relationships/slide" Target="slide4.xml"/><Relationship Id="rId14" Type="http://schemas.openxmlformats.org/officeDocument/2006/relationships/slide" Target="slide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slide" Target="slide3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80.jpeg"/><Relationship Id="rId7" Type="http://schemas.openxmlformats.org/officeDocument/2006/relationships/slide" Target="slide17.xml"/><Relationship Id="rId12" Type="http://schemas.openxmlformats.org/officeDocument/2006/relationships/slide" Target="slide34.xml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4.xml"/><Relationship Id="rId11" Type="http://schemas.openxmlformats.org/officeDocument/2006/relationships/slide" Target="slide31.xml"/><Relationship Id="rId5" Type="http://schemas.openxmlformats.org/officeDocument/2006/relationships/image" Target="../media/image82.jpeg"/><Relationship Id="rId10" Type="http://schemas.openxmlformats.org/officeDocument/2006/relationships/image" Target="../media/image38.png"/><Relationship Id="rId4" Type="http://schemas.openxmlformats.org/officeDocument/2006/relationships/image" Target="../media/image81.jpeg"/><Relationship Id="rId9" Type="http://schemas.openxmlformats.org/officeDocument/2006/relationships/slide" Target="slide4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17.xml"/><Relationship Id="rId7" Type="http://schemas.openxmlformats.org/officeDocument/2006/relationships/slide" Target="slide3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slide" Target="slide43.xml"/><Relationship Id="rId4" Type="http://schemas.openxmlformats.org/officeDocument/2006/relationships/slide" Target="slide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slide" Target="slide43.xml"/><Relationship Id="rId3" Type="http://schemas.openxmlformats.org/officeDocument/2006/relationships/image" Target="../media/image39.png"/><Relationship Id="rId7" Type="http://schemas.openxmlformats.org/officeDocument/2006/relationships/image" Target="../media/image43.jpeg"/><Relationship Id="rId12" Type="http://schemas.openxmlformats.org/officeDocument/2006/relationships/slide" Target="slide20.xml"/><Relationship Id="rId2" Type="http://schemas.openxmlformats.org/officeDocument/2006/relationships/notesSlide" Target="../notesSlides/notesSlide1.xml"/><Relationship Id="rId16" Type="http://schemas.openxmlformats.org/officeDocument/2006/relationships/slide" Target="slide3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slide" Target="slide17.xml"/><Relationship Id="rId5" Type="http://schemas.openxmlformats.org/officeDocument/2006/relationships/image" Target="../media/image41.jpeg"/><Relationship Id="rId15" Type="http://schemas.openxmlformats.org/officeDocument/2006/relationships/slide" Target="slide31.xml"/><Relationship Id="rId10" Type="http://schemas.openxmlformats.org/officeDocument/2006/relationships/slide" Target="slide4.xml"/><Relationship Id="rId4" Type="http://schemas.openxmlformats.org/officeDocument/2006/relationships/image" Target="../media/image40.jpeg"/><Relationship Id="rId9" Type="http://schemas.openxmlformats.org/officeDocument/2006/relationships/image" Target="../media/image24.png"/><Relationship Id="rId14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20.xml"/><Relationship Id="rId7" Type="http://schemas.openxmlformats.org/officeDocument/2006/relationships/slide" Target="slide31.xml"/><Relationship Id="rId2" Type="http://schemas.openxmlformats.org/officeDocument/2006/relationships/slide" Target="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slide" Target="slide4.xml"/><Relationship Id="rId10" Type="http://schemas.openxmlformats.org/officeDocument/2006/relationships/slide" Target="slide43.xml"/><Relationship Id="rId4" Type="http://schemas.openxmlformats.org/officeDocument/2006/relationships/slide" Target="slide44.xml"/><Relationship Id="rId9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83.wmf"/><Relationship Id="rId7" Type="http://schemas.openxmlformats.org/officeDocument/2006/relationships/slide" Target="slide17.xml"/><Relationship Id="rId12" Type="http://schemas.openxmlformats.org/officeDocument/2006/relationships/slide" Target="slide34.xml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4.xml"/><Relationship Id="rId6" Type="http://schemas.openxmlformats.org/officeDocument/2006/relationships/slide" Target="slide4.xml"/><Relationship Id="rId11" Type="http://schemas.openxmlformats.org/officeDocument/2006/relationships/slide" Target="slide31.xml"/><Relationship Id="rId5" Type="http://schemas.openxmlformats.org/officeDocument/2006/relationships/image" Target="../media/image76.jpeg"/><Relationship Id="rId10" Type="http://schemas.openxmlformats.org/officeDocument/2006/relationships/image" Target="../media/image38.png"/><Relationship Id="rId4" Type="http://schemas.openxmlformats.org/officeDocument/2006/relationships/image" Target="../media/image84.jpeg"/><Relationship Id="rId9" Type="http://schemas.openxmlformats.org/officeDocument/2006/relationships/slide" Target="slide4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image" Target="../media/image38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slide" Target="slide3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image" Target="../media/image38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slide" Target="slide3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slide" Target="slide3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34.xml"/><Relationship Id="rId3" Type="http://schemas.openxmlformats.org/officeDocument/2006/relationships/image" Target="../media/image48.png"/><Relationship Id="rId7" Type="http://schemas.openxmlformats.org/officeDocument/2006/relationships/slide" Target="slide4.xml"/><Relationship Id="rId12" Type="http://schemas.openxmlformats.org/officeDocument/2006/relationships/slide" Target="slide31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2.jpeg"/><Relationship Id="rId11" Type="http://schemas.openxmlformats.org/officeDocument/2006/relationships/image" Target="../media/image38.png"/><Relationship Id="rId5" Type="http://schemas.openxmlformats.org/officeDocument/2006/relationships/image" Target="../media/image88.jpeg"/><Relationship Id="rId10" Type="http://schemas.openxmlformats.org/officeDocument/2006/relationships/slide" Target="slide43.xml"/><Relationship Id="rId4" Type="http://schemas.openxmlformats.org/officeDocument/2006/relationships/image" Target="../media/image87.png"/><Relationship Id="rId9" Type="http://schemas.openxmlformats.org/officeDocument/2006/relationships/slide" Target="slide2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87.png"/><Relationship Id="rId7" Type="http://schemas.openxmlformats.org/officeDocument/2006/relationships/slide" Target="slide20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17.xml"/><Relationship Id="rId11" Type="http://schemas.openxmlformats.org/officeDocument/2006/relationships/slide" Target="slide34.xml"/><Relationship Id="rId5" Type="http://schemas.openxmlformats.org/officeDocument/2006/relationships/slide" Target="slide4.xml"/><Relationship Id="rId10" Type="http://schemas.openxmlformats.org/officeDocument/2006/relationships/slide" Target="slide31.xml"/><Relationship Id="rId4" Type="http://schemas.openxmlformats.org/officeDocument/2006/relationships/image" Target="../media/image89.jpe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9.jpeg"/><Relationship Id="rId7" Type="http://schemas.openxmlformats.org/officeDocument/2006/relationships/slide" Target="slide43.xm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9.jpeg"/><Relationship Id="rId7" Type="http://schemas.openxmlformats.org/officeDocument/2006/relationships/slide" Target="slide43.xm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image" Target="../media/image38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slide" Target="slide3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18" Type="http://schemas.openxmlformats.org/officeDocument/2006/relationships/slide" Target="slide4.xml"/><Relationship Id="rId3" Type="http://schemas.openxmlformats.org/officeDocument/2006/relationships/image" Target="../media/image44.jpeg"/><Relationship Id="rId21" Type="http://schemas.openxmlformats.org/officeDocument/2006/relationships/slide" Target="slide44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png"/><Relationship Id="rId25" Type="http://schemas.openxmlformats.org/officeDocument/2006/relationships/slide" Target="slide43.xml"/><Relationship Id="rId2" Type="http://schemas.openxmlformats.org/officeDocument/2006/relationships/image" Target="../media/image21.png"/><Relationship Id="rId16" Type="http://schemas.openxmlformats.org/officeDocument/2006/relationships/image" Target="../media/image36.png"/><Relationship Id="rId20" Type="http://schemas.openxmlformats.org/officeDocument/2006/relationships/slide" Target="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24" Type="http://schemas.openxmlformats.org/officeDocument/2006/relationships/slide" Target="slide34.xml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slide" Target="slide31.xml"/><Relationship Id="rId10" Type="http://schemas.openxmlformats.org/officeDocument/2006/relationships/image" Target="../media/image30.png"/><Relationship Id="rId19" Type="http://schemas.openxmlformats.org/officeDocument/2006/relationships/slide" Target="slide17.xml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89.jpeg"/><Relationship Id="rId7" Type="http://schemas.openxmlformats.org/officeDocument/2006/relationships/slide" Target="slide43.xm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slide" Target="slide3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image" Target="../media/image38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slide" Target="slide3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image" Target="../media/image38.pn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slide" Target="slide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93.png"/><Relationship Id="rId7" Type="http://schemas.openxmlformats.org/officeDocument/2006/relationships/slide" Target="slide17.xml"/><Relationship Id="rId12" Type="http://schemas.openxmlformats.org/officeDocument/2006/relationships/slide" Target="slide34.xml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4.xml"/><Relationship Id="rId11" Type="http://schemas.openxmlformats.org/officeDocument/2006/relationships/slide" Target="slide31.xml"/><Relationship Id="rId5" Type="http://schemas.openxmlformats.org/officeDocument/2006/relationships/image" Target="../media/image95.jpeg"/><Relationship Id="rId10" Type="http://schemas.openxmlformats.org/officeDocument/2006/relationships/image" Target="../media/image38.png"/><Relationship Id="rId4" Type="http://schemas.openxmlformats.org/officeDocument/2006/relationships/image" Target="../media/image94.jpeg"/><Relationship Id="rId9" Type="http://schemas.openxmlformats.org/officeDocument/2006/relationships/slide" Target="slide4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97.jpeg"/><Relationship Id="rId7" Type="http://schemas.openxmlformats.org/officeDocument/2006/relationships/slide" Target="slide17.xml"/><Relationship Id="rId12" Type="http://schemas.openxmlformats.org/officeDocument/2006/relationships/slide" Target="slide34.xml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4.xml"/><Relationship Id="rId11" Type="http://schemas.openxmlformats.org/officeDocument/2006/relationships/slide" Target="slide31.xml"/><Relationship Id="rId5" Type="http://schemas.openxmlformats.org/officeDocument/2006/relationships/image" Target="../media/image99.jpeg"/><Relationship Id="rId10" Type="http://schemas.openxmlformats.org/officeDocument/2006/relationships/image" Target="../media/image38.png"/><Relationship Id="rId4" Type="http://schemas.openxmlformats.org/officeDocument/2006/relationships/image" Target="../media/image98.jpeg"/><Relationship Id="rId9" Type="http://schemas.openxmlformats.org/officeDocument/2006/relationships/slide" Target="slide4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image" Target="../media/image3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slide" Target="slide3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34.xml"/><Relationship Id="rId3" Type="http://schemas.openxmlformats.org/officeDocument/2006/relationships/slide" Target="slide17.xml"/><Relationship Id="rId7" Type="http://schemas.openxmlformats.org/officeDocument/2006/relationships/slide" Target="slide3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8.png"/><Relationship Id="rId5" Type="http://schemas.openxmlformats.org/officeDocument/2006/relationships/slide" Target="slide43.xml"/><Relationship Id="rId4" Type="http://schemas.openxmlformats.org/officeDocument/2006/relationships/slide" Target="slide20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34.xml"/><Relationship Id="rId3" Type="http://schemas.openxmlformats.org/officeDocument/2006/relationships/image" Target="../media/image101.jpeg"/><Relationship Id="rId7" Type="http://schemas.openxmlformats.org/officeDocument/2006/relationships/slide" Target="slide4.xml"/><Relationship Id="rId12" Type="http://schemas.openxmlformats.org/officeDocument/2006/relationships/slide" Target="slide31.xml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3.png"/><Relationship Id="rId11" Type="http://schemas.openxmlformats.org/officeDocument/2006/relationships/image" Target="../media/image38.png"/><Relationship Id="rId5" Type="http://schemas.openxmlformats.org/officeDocument/2006/relationships/image" Target="../media/image102.emf"/><Relationship Id="rId10" Type="http://schemas.openxmlformats.org/officeDocument/2006/relationships/slide" Target="slide43.xml"/><Relationship Id="rId4" Type="http://schemas.openxmlformats.org/officeDocument/2006/relationships/oleObject" Target="../embeddings/oleObject3.bin"/><Relationship Id="rId9" Type="http://schemas.openxmlformats.org/officeDocument/2006/relationships/slide" Target="slide2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8.png"/><Relationship Id="rId3" Type="http://schemas.openxmlformats.org/officeDocument/2006/relationships/image" Target="../media/image42.png"/><Relationship Id="rId7" Type="http://schemas.openxmlformats.org/officeDocument/2006/relationships/image" Target="../media/image104.jpeg"/><Relationship Id="rId12" Type="http://schemas.openxmlformats.org/officeDocument/2006/relationships/slide" Target="slide4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jpeg"/><Relationship Id="rId11" Type="http://schemas.openxmlformats.org/officeDocument/2006/relationships/slide" Target="slide20.xml"/><Relationship Id="rId5" Type="http://schemas.openxmlformats.org/officeDocument/2006/relationships/image" Target="../media/image40.jpeg"/><Relationship Id="rId15" Type="http://schemas.openxmlformats.org/officeDocument/2006/relationships/slide" Target="slide34.xml"/><Relationship Id="rId10" Type="http://schemas.openxmlformats.org/officeDocument/2006/relationships/slide" Target="slide17.xml"/><Relationship Id="rId4" Type="http://schemas.openxmlformats.org/officeDocument/2006/relationships/image" Target="../media/image39.png"/><Relationship Id="rId9" Type="http://schemas.openxmlformats.org/officeDocument/2006/relationships/slide" Target="slide4.xml"/><Relationship Id="rId14" Type="http://schemas.openxmlformats.org/officeDocument/2006/relationships/slide" Target="slide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5.png"/><Relationship Id="rId7" Type="http://schemas.openxmlformats.org/officeDocument/2006/relationships/slide" Target="slide4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13" Type="http://schemas.openxmlformats.org/officeDocument/2006/relationships/slide" Target="slide43.xml"/><Relationship Id="rId3" Type="http://schemas.openxmlformats.org/officeDocument/2006/relationships/image" Target="../media/image106.jpeg"/><Relationship Id="rId7" Type="http://schemas.openxmlformats.org/officeDocument/2006/relationships/slide" Target="slide20.xml"/><Relationship Id="rId12" Type="http://schemas.openxmlformats.org/officeDocument/2006/relationships/slide" Target="slide34.xml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17.xml"/><Relationship Id="rId11" Type="http://schemas.openxmlformats.org/officeDocument/2006/relationships/slide" Target="slide31.xml"/><Relationship Id="rId5" Type="http://schemas.openxmlformats.org/officeDocument/2006/relationships/image" Target="../media/image108.jpeg"/><Relationship Id="rId10" Type="http://schemas.openxmlformats.org/officeDocument/2006/relationships/image" Target="../media/image38.png"/><Relationship Id="rId4" Type="http://schemas.openxmlformats.org/officeDocument/2006/relationships/image" Target="../media/image107.jpeg"/><Relationship Id="rId9" Type="http://schemas.openxmlformats.org/officeDocument/2006/relationships/slide" Target="slide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0.jpeg"/><Relationship Id="rId7" Type="http://schemas.openxmlformats.org/officeDocument/2006/relationships/slide" Target="slide43.xml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112.jpeg"/><Relationship Id="rId7" Type="http://schemas.openxmlformats.org/officeDocument/2006/relationships/slide" Target="slide17.xml"/><Relationship Id="rId12" Type="http://schemas.openxmlformats.org/officeDocument/2006/relationships/slide" Target="slide34.xml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4.xml"/><Relationship Id="rId11" Type="http://schemas.openxmlformats.org/officeDocument/2006/relationships/slide" Target="slide31.xml"/><Relationship Id="rId5" Type="http://schemas.openxmlformats.org/officeDocument/2006/relationships/image" Target="../media/image113.jpeg"/><Relationship Id="rId10" Type="http://schemas.openxmlformats.org/officeDocument/2006/relationships/image" Target="../media/image38.png"/><Relationship Id="rId4" Type="http://schemas.openxmlformats.org/officeDocument/2006/relationships/hyperlink" Target="http://www.google.com/imgres?imgurl=http://me.queensu.ca/People/Birk/Research/ThermalHazards/images/clip_image001.jpg&amp;imgrefurl=http://me.queensu.ca/People/Birk/Research/ThermalHazards/index.html&amp;usg=__UXkxeUhOhMUgDZ5HOQYGIfhbCvk=&amp;h=261&amp;w=346&amp;sz=12&amp;hl=en&amp;start=40&amp;zoom=1&amp;itbs=1&amp;tbnid=e3-RWAexydUlQM:&amp;tbnh=91&amp;tbnw=120&amp;prev=/search?q=bleve&amp;start=20&amp;hl=en&amp;safe=active&amp;sa=N&amp;rls=com.microsoft:*&amp;biw=1003&amp;bih=600&amp;ndsp=20&amp;tbm=isch&amp;ei=CM4tTqPTLsTJgQfSkJiHCw" TargetMode="External"/><Relationship Id="rId9" Type="http://schemas.openxmlformats.org/officeDocument/2006/relationships/slide" Target="slide43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slide" Target="slide4.xml"/><Relationship Id="rId3" Type="http://schemas.openxmlformats.org/officeDocument/2006/relationships/image" Target="../media/image24.png"/><Relationship Id="rId21" Type="http://schemas.openxmlformats.org/officeDocument/2006/relationships/slide" Target="slide43.xml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17" Type="http://schemas.openxmlformats.org/officeDocument/2006/relationships/image" Target="../media/image23.jpeg"/><Relationship Id="rId2" Type="http://schemas.openxmlformats.org/officeDocument/2006/relationships/image" Target="../media/image21.png"/><Relationship Id="rId16" Type="http://schemas.openxmlformats.org/officeDocument/2006/relationships/image" Target="../media/image37.png"/><Relationship Id="rId20" Type="http://schemas.openxmlformats.org/officeDocument/2006/relationships/slide" Target="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24" Type="http://schemas.openxmlformats.org/officeDocument/2006/relationships/slide" Target="slide34.xml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slide" Target="slide31.xml"/><Relationship Id="rId10" Type="http://schemas.openxmlformats.org/officeDocument/2006/relationships/image" Target="../media/image31.png"/><Relationship Id="rId19" Type="http://schemas.openxmlformats.org/officeDocument/2006/relationships/slide" Target="slide17.xml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4.png"/><Relationship Id="rId7" Type="http://schemas.openxmlformats.org/officeDocument/2006/relationships/slide" Target="slide4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34.xml"/><Relationship Id="rId3" Type="http://schemas.openxmlformats.org/officeDocument/2006/relationships/image" Target="../media/image116.png"/><Relationship Id="rId7" Type="http://schemas.openxmlformats.org/officeDocument/2006/relationships/slide" Target="slide4.xml"/><Relationship Id="rId12" Type="http://schemas.openxmlformats.org/officeDocument/2006/relationships/slide" Target="slide31.xml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9.png"/><Relationship Id="rId11" Type="http://schemas.openxmlformats.org/officeDocument/2006/relationships/image" Target="../media/image38.png"/><Relationship Id="rId5" Type="http://schemas.openxmlformats.org/officeDocument/2006/relationships/image" Target="../media/image118.jpg"/><Relationship Id="rId10" Type="http://schemas.openxmlformats.org/officeDocument/2006/relationships/slide" Target="slide43.xml"/><Relationship Id="rId4" Type="http://schemas.openxmlformats.org/officeDocument/2006/relationships/image" Target="../media/image117.png"/><Relationship Id="rId9" Type="http://schemas.openxmlformats.org/officeDocument/2006/relationships/slide" Target="slide2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9.png"/><Relationship Id="rId7" Type="http://schemas.openxmlformats.org/officeDocument/2006/relationships/slide" Target="slide4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9.png"/><Relationship Id="rId7" Type="http://schemas.openxmlformats.org/officeDocument/2006/relationships/slide" Target="slide43.xml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121.jpeg"/><Relationship Id="rId7" Type="http://schemas.openxmlformats.org/officeDocument/2006/relationships/slide" Target="slide17.xml"/><Relationship Id="rId12" Type="http://schemas.openxmlformats.org/officeDocument/2006/relationships/slide" Target="slide3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4.xml"/><Relationship Id="rId11" Type="http://schemas.openxmlformats.org/officeDocument/2006/relationships/slide" Target="slide31.xml"/><Relationship Id="rId5" Type="http://schemas.openxmlformats.org/officeDocument/2006/relationships/image" Target="../media/image116.png"/><Relationship Id="rId10" Type="http://schemas.openxmlformats.org/officeDocument/2006/relationships/image" Target="../media/image38.png"/><Relationship Id="rId4" Type="http://schemas.openxmlformats.org/officeDocument/2006/relationships/image" Target="../media/image122.jpeg"/><Relationship Id="rId9" Type="http://schemas.openxmlformats.org/officeDocument/2006/relationships/slide" Target="slide4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123.png"/><Relationship Id="rId7" Type="http://schemas.openxmlformats.org/officeDocument/2006/relationships/slide" Target="slide2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17.xml"/><Relationship Id="rId11" Type="http://schemas.openxmlformats.org/officeDocument/2006/relationships/slide" Target="slide34.xml"/><Relationship Id="rId5" Type="http://schemas.openxmlformats.org/officeDocument/2006/relationships/slide" Target="slide4.xml"/><Relationship Id="rId10" Type="http://schemas.openxmlformats.org/officeDocument/2006/relationships/slide" Target="slide31.xml"/><Relationship Id="rId4" Type="http://schemas.openxmlformats.org/officeDocument/2006/relationships/image" Target="../media/image116.png"/><Relationship Id="rId9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47.jpeg"/><Relationship Id="rId7" Type="http://schemas.openxmlformats.org/officeDocument/2006/relationships/slide" Target="slide43.xml"/><Relationship Id="rId2" Type="http://schemas.openxmlformats.org/officeDocument/2006/relationships/image" Target="../media/image46.wmf"/><Relationship Id="rId1" Type="http://schemas.openxmlformats.org/officeDocument/2006/relationships/slideLayout" Target="../slideLayouts/slideLayout24.xml"/><Relationship Id="rId6" Type="http://schemas.openxmlformats.org/officeDocument/2006/relationships/slide" Target="slide20.xml"/><Relationship Id="rId5" Type="http://schemas.openxmlformats.org/officeDocument/2006/relationships/slide" Target="slide17.xml"/><Relationship Id="rId10" Type="http://schemas.openxmlformats.org/officeDocument/2006/relationships/slide" Target="slide34.xml"/><Relationship Id="rId4" Type="http://schemas.openxmlformats.org/officeDocument/2006/relationships/slide" Target="slide4.xml"/><Relationship Id="rId9" Type="http://schemas.openxmlformats.org/officeDocument/2006/relationships/slide" Target="slide3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38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slide" Target="slide4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7.png"/><Relationship Id="rId11" Type="http://schemas.openxmlformats.org/officeDocument/2006/relationships/slide" Target="slide20.xml"/><Relationship Id="rId5" Type="http://schemas.openxmlformats.org/officeDocument/2006/relationships/image" Target="../media/image126.png"/><Relationship Id="rId15" Type="http://schemas.openxmlformats.org/officeDocument/2006/relationships/slide" Target="slide34.xml"/><Relationship Id="rId10" Type="http://schemas.openxmlformats.org/officeDocument/2006/relationships/slide" Target="slide17.xml"/><Relationship Id="rId4" Type="http://schemas.openxmlformats.org/officeDocument/2006/relationships/image" Target="../media/image125.png"/><Relationship Id="rId9" Type="http://schemas.openxmlformats.org/officeDocument/2006/relationships/slide" Target="slide4.xml"/><Relationship Id="rId14" Type="http://schemas.openxmlformats.org/officeDocument/2006/relationships/slide" Target="slide3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34.xml"/><Relationship Id="rId3" Type="http://schemas.openxmlformats.org/officeDocument/2006/relationships/image" Target="../media/image129.jpeg"/><Relationship Id="rId7" Type="http://schemas.openxmlformats.org/officeDocument/2006/relationships/slide" Target="slide4.xml"/><Relationship Id="rId12" Type="http://schemas.openxmlformats.org/officeDocument/2006/relationships/slide" Target="slide3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4.png"/><Relationship Id="rId11" Type="http://schemas.openxmlformats.org/officeDocument/2006/relationships/image" Target="../media/image38.png"/><Relationship Id="rId5" Type="http://schemas.openxmlformats.org/officeDocument/2006/relationships/image" Target="../media/image131.png"/><Relationship Id="rId10" Type="http://schemas.openxmlformats.org/officeDocument/2006/relationships/slide" Target="slide43.xml"/><Relationship Id="rId4" Type="http://schemas.openxmlformats.org/officeDocument/2006/relationships/image" Target="../media/image130.jpeg"/><Relationship Id="rId9" Type="http://schemas.openxmlformats.org/officeDocument/2006/relationships/slide" Target="slide20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" Target="slide20.xml"/><Relationship Id="rId3" Type="http://schemas.openxmlformats.org/officeDocument/2006/relationships/image" Target="../media/image133.jpeg"/><Relationship Id="rId7" Type="http://schemas.openxmlformats.org/officeDocument/2006/relationships/slide" Target="slide17.xml"/><Relationship Id="rId12" Type="http://schemas.openxmlformats.org/officeDocument/2006/relationships/slide" Target="slide34.xml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4.xml"/><Relationship Id="rId11" Type="http://schemas.openxmlformats.org/officeDocument/2006/relationships/slide" Target="slide31.xml"/><Relationship Id="rId5" Type="http://schemas.openxmlformats.org/officeDocument/2006/relationships/image" Target="../media/image114.png"/><Relationship Id="rId10" Type="http://schemas.openxmlformats.org/officeDocument/2006/relationships/image" Target="../media/image38.png"/><Relationship Id="rId4" Type="http://schemas.openxmlformats.org/officeDocument/2006/relationships/image" Target="../media/image134.png"/><Relationship Id="rId9" Type="http://schemas.openxmlformats.org/officeDocument/2006/relationships/slide" Target="slide4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135.jpeg"/><Relationship Id="rId7" Type="http://schemas.openxmlformats.org/officeDocument/2006/relationships/slide" Target="slide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17.xml"/><Relationship Id="rId11" Type="http://schemas.openxmlformats.org/officeDocument/2006/relationships/slide" Target="slide34.xml"/><Relationship Id="rId5" Type="http://schemas.openxmlformats.org/officeDocument/2006/relationships/slide" Target="slide4.xml"/><Relationship Id="rId10" Type="http://schemas.openxmlformats.org/officeDocument/2006/relationships/slide" Target="slide31.xml"/><Relationship Id="rId4" Type="http://schemas.openxmlformats.org/officeDocument/2006/relationships/image" Target="../media/image114.png"/><Relationship Id="rId9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136.png"/><Relationship Id="rId7" Type="http://schemas.openxmlformats.org/officeDocument/2006/relationships/slide" Target="slide2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17.xml"/><Relationship Id="rId11" Type="http://schemas.openxmlformats.org/officeDocument/2006/relationships/slide" Target="slide34.xml"/><Relationship Id="rId5" Type="http://schemas.openxmlformats.org/officeDocument/2006/relationships/slide" Target="slide4.xml"/><Relationship Id="rId10" Type="http://schemas.openxmlformats.org/officeDocument/2006/relationships/slide" Target="slide31.xml"/><Relationship Id="rId4" Type="http://schemas.openxmlformats.org/officeDocument/2006/relationships/image" Target="../media/image114.png"/><Relationship Id="rId9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23.jpeg"/><Relationship Id="rId7" Type="http://schemas.openxmlformats.org/officeDocument/2006/relationships/slide" Target="slide2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17.xml"/><Relationship Id="rId11" Type="http://schemas.openxmlformats.org/officeDocument/2006/relationships/slide" Target="slide34.xml"/><Relationship Id="rId5" Type="http://schemas.openxmlformats.org/officeDocument/2006/relationships/slide" Target="slide4.xml"/><Relationship Id="rId10" Type="http://schemas.openxmlformats.org/officeDocument/2006/relationships/slide" Target="slide31.xml"/><Relationship Id="rId4" Type="http://schemas.openxmlformats.org/officeDocument/2006/relationships/image" Target="../media/image117.png"/><Relationship Id="rId9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23.jpeg"/><Relationship Id="rId7" Type="http://schemas.openxmlformats.org/officeDocument/2006/relationships/slide" Target="slide2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17.xml"/><Relationship Id="rId11" Type="http://schemas.openxmlformats.org/officeDocument/2006/relationships/slide" Target="slide34.xml"/><Relationship Id="rId5" Type="http://schemas.openxmlformats.org/officeDocument/2006/relationships/slide" Target="slide4.xml"/><Relationship Id="rId10" Type="http://schemas.openxmlformats.org/officeDocument/2006/relationships/slide" Target="slide31.xml"/><Relationship Id="rId4" Type="http://schemas.openxmlformats.org/officeDocument/2006/relationships/image" Target="../media/image117.png"/><Relationship Id="rId9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38.png"/><Relationship Id="rId3" Type="http://schemas.openxmlformats.org/officeDocument/2006/relationships/image" Target="../media/image42.png"/><Relationship Id="rId7" Type="http://schemas.openxmlformats.org/officeDocument/2006/relationships/image" Target="../media/image23.jpeg"/><Relationship Id="rId12" Type="http://schemas.openxmlformats.org/officeDocument/2006/relationships/slide" Target="slide4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jpeg"/><Relationship Id="rId11" Type="http://schemas.openxmlformats.org/officeDocument/2006/relationships/slide" Target="slide20.xml"/><Relationship Id="rId5" Type="http://schemas.openxmlformats.org/officeDocument/2006/relationships/image" Target="../media/image40.jpeg"/><Relationship Id="rId15" Type="http://schemas.openxmlformats.org/officeDocument/2006/relationships/slide" Target="slide34.xml"/><Relationship Id="rId10" Type="http://schemas.openxmlformats.org/officeDocument/2006/relationships/slide" Target="slide17.xml"/><Relationship Id="rId4" Type="http://schemas.openxmlformats.org/officeDocument/2006/relationships/image" Target="../media/image39.png"/><Relationship Id="rId9" Type="http://schemas.openxmlformats.org/officeDocument/2006/relationships/slide" Target="slide4.xml"/><Relationship Id="rId14" Type="http://schemas.openxmlformats.org/officeDocument/2006/relationships/slide" Target="slide3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image" Target="../media/image38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slide" Target="slide3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slide" Target="slide31.xml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12" Type="http://schemas.openxmlformats.org/officeDocument/2006/relationships/image" Target="../media/image3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3.jpeg"/><Relationship Id="rId11" Type="http://schemas.openxmlformats.org/officeDocument/2006/relationships/slide" Target="slide43.xml"/><Relationship Id="rId5" Type="http://schemas.openxmlformats.org/officeDocument/2006/relationships/image" Target="../media/image52.jpeg"/><Relationship Id="rId10" Type="http://schemas.openxmlformats.org/officeDocument/2006/relationships/slide" Target="slide20.xml"/><Relationship Id="rId4" Type="http://schemas.openxmlformats.org/officeDocument/2006/relationships/image" Target="../media/image51.jpeg"/><Relationship Id="rId9" Type="http://schemas.openxmlformats.org/officeDocument/2006/relationships/slide" Target="slide17.xml"/><Relationship Id="rId14" Type="http://schemas.openxmlformats.org/officeDocument/2006/relationships/slide" Target="slide3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image" Target="../media/image56.jpeg"/><Relationship Id="rId7" Type="http://schemas.openxmlformats.org/officeDocument/2006/relationships/slide" Target="slide20.xml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4.xml"/><Relationship Id="rId6" Type="http://schemas.openxmlformats.org/officeDocument/2006/relationships/slide" Target="slide17.xml"/><Relationship Id="rId11" Type="http://schemas.openxmlformats.org/officeDocument/2006/relationships/slide" Target="slide34.xml"/><Relationship Id="rId5" Type="http://schemas.openxmlformats.org/officeDocument/2006/relationships/slide" Target="slide4.xml"/><Relationship Id="rId10" Type="http://schemas.openxmlformats.org/officeDocument/2006/relationships/slide" Target="slide31.xml"/><Relationship Id="rId4" Type="http://schemas.openxmlformats.org/officeDocument/2006/relationships/image" Target="../media/image57.jpe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3" Type="http://schemas.openxmlformats.org/officeDocument/2006/relationships/slide" Target="slide4.xml"/><Relationship Id="rId7" Type="http://schemas.openxmlformats.org/officeDocument/2006/relationships/image" Target="../media/image3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43.xml"/><Relationship Id="rId5" Type="http://schemas.openxmlformats.org/officeDocument/2006/relationships/slide" Target="slide20.xml"/><Relationship Id="rId4" Type="http://schemas.openxmlformats.org/officeDocument/2006/relationships/slide" Target="slide17.xml"/><Relationship Id="rId9" Type="http://schemas.openxmlformats.org/officeDocument/2006/relationships/slide" Target="slide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Espace réservé pour une image  59" descr="Une image contenant neige, glace&#10;&#10;Description générée automatiquement">
            <a:extLst>
              <a:ext uri="{FF2B5EF4-FFF2-40B4-BE49-F238E27FC236}">
                <a16:creationId xmlns:a16="http://schemas.microsoft.com/office/drawing/2014/main" id="{93FBAB4B-D46C-1238-C87D-B490288CB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b="10041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7E6D2837-B05C-FC41-64C3-8AC08022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 incendie</a:t>
            </a:r>
            <a:br>
              <a:rPr lang="fr-FR" dirty="0"/>
            </a:br>
            <a:r>
              <a:rPr lang="fr-FR" dirty="0"/>
              <a:t>risques spéciaux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080718A8-C3F9-F808-3E80-73826D34FE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78E2D22-55F0-6216-44E8-F448D4DCE4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2" descr="M:\DEC Library - Graphics\Marcom Photo Library\JPEGs\Flame\X3301 w Black Bracket 1.jpg">
            <a:extLst>
              <a:ext uri="{FF2B5EF4-FFF2-40B4-BE49-F238E27FC236}">
                <a16:creationId xmlns:a16="http://schemas.microsoft.com/office/drawing/2014/main" id="{A4CF18E8-BDA6-FC6F-15B0-AC9B01B6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69" y="3817458"/>
            <a:ext cx="442632" cy="55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cliff.anderson\AppData\Local\Microsoft\Windows\Temporary Internet Files\Content.Outlook\EW3SSZDT\AC100_ATX10.jpg">
            <a:extLst>
              <a:ext uri="{FF2B5EF4-FFF2-40B4-BE49-F238E27FC236}">
                <a16:creationId xmlns:a16="http://schemas.microsoft.com/office/drawing/2014/main" id="{82A00B97-CBEA-42DA-56B9-96E149ECA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6744" y="3859942"/>
            <a:ext cx="234914" cy="515637"/>
          </a:xfrm>
          <a:prstGeom prst="rect">
            <a:avLst/>
          </a:prstGeom>
          <a:noFill/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8BB5687E-76C0-6A4A-9E9B-56E5C464C688}"/>
              </a:ext>
            </a:extLst>
          </p:cNvPr>
          <p:cNvGrpSpPr/>
          <p:nvPr/>
        </p:nvGrpSpPr>
        <p:grpSpPr>
          <a:xfrm>
            <a:off x="395536" y="4487126"/>
            <a:ext cx="2016224" cy="169277"/>
            <a:chOff x="395536" y="4500884"/>
            <a:chExt cx="2016224" cy="16927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42FA883-5FA0-2C2B-EADD-78A39577279B}"/>
                </a:ext>
              </a:extLst>
            </p:cNvPr>
            <p:cNvSpPr txBox="1"/>
            <p:nvPr/>
          </p:nvSpPr>
          <p:spPr>
            <a:xfrm>
              <a:off x="395536" y="4500884"/>
              <a:ext cx="2016224" cy="169277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500" i="1" dirty="0"/>
                <a:t>Visuels produits et solutions                                         (CARRIER)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E95B765-97AD-CD5D-DB89-9908681AE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418" y="4512863"/>
              <a:ext cx="686225" cy="145318"/>
            </a:xfrm>
            <a:prstGeom prst="rect">
              <a:avLst/>
            </a:prstGeom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DC108675-DD0F-DCB1-5635-E0C52D003A7E}"/>
              </a:ext>
            </a:extLst>
          </p:cNvPr>
          <p:cNvSpPr txBox="1"/>
          <p:nvPr/>
        </p:nvSpPr>
        <p:spPr>
          <a:xfrm>
            <a:off x="3504706" y="4875298"/>
            <a:ext cx="119562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" i="1" dirty="0">
                <a:solidFill>
                  <a:schemeClr val="bg2">
                    <a:lumMod val="95000"/>
                  </a:schemeClr>
                </a:solidFill>
              </a:rPr>
              <a:t>Illustrations Adobe Stock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B7433CE-76C2-9B83-C2FE-1C017A653199}"/>
              </a:ext>
            </a:extLst>
          </p:cNvPr>
          <p:cNvGrpSpPr/>
          <p:nvPr/>
        </p:nvGrpSpPr>
        <p:grpSpPr>
          <a:xfrm>
            <a:off x="481012" y="359196"/>
            <a:ext cx="2255758" cy="1393386"/>
            <a:chOff x="304681" y="176322"/>
            <a:chExt cx="2255758" cy="1393386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D582744-5F50-CDE7-627F-0FDFC3D34E01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B2C78AA0-B344-6A49-D759-0D7E8212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2F0F12FC-48AA-0206-945B-1A1D40E9C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D2C6A0C6-CB4F-C10C-585B-32C543333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0AC90E8-B0E3-7915-6347-DFF112F5E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A709FC9B-4EDD-2CDF-5BD5-B86C66A29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8C46F986-3034-3C0D-ED21-80B6D52BA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E6446218-E667-F817-0B67-08D23AEBDBAC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B4DD3873-A608-6D8E-116B-558BC700B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3B00DFF2-9A18-122B-B2EF-C94EE3B36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FFBB790B-CB5A-0BEE-E60C-AF727BDD5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111D9C3-8E85-29CA-DF2A-BAB98E76E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A3FE89D-5506-E700-66AF-AB594EBCD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C0BDF787-E1B7-2C21-DAB8-F71D0C2E24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C918558E-6A3F-6A50-D96A-2D9200829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D6415A8A-1204-4FBA-2CC7-91D156B81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C4E55477-563F-872C-D448-7AF6483EC18F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8" name="Rectangle 27">
              <a:hlinkClick r:id="rId19" action="ppaction://hlinksldjump"/>
              <a:extLst>
                <a:ext uri="{FF2B5EF4-FFF2-40B4-BE49-F238E27FC236}">
                  <a16:creationId xmlns:a16="http://schemas.microsoft.com/office/drawing/2014/main" id="{3E8714B0-1FA8-01DB-E8AD-C855C6BBEA17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9" name="ZoneTexte 28">
              <a:hlinkClick r:id="rId20" action="ppaction://hlinksldjump"/>
              <a:extLst>
                <a:ext uri="{FF2B5EF4-FFF2-40B4-BE49-F238E27FC236}">
                  <a16:creationId xmlns:a16="http://schemas.microsoft.com/office/drawing/2014/main" id="{36EB6A65-CD58-C361-F3EF-D6A75D313E75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30" name="ZoneTexte 29">
              <a:hlinkClick r:id="rId21" action="ppaction://hlinksldjump"/>
              <a:extLst>
                <a:ext uri="{FF2B5EF4-FFF2-40B4-BE49-F238E27FC236}">
                  <a16:creationId xmlns:a16="http://schemas.microsoft.com/office/drawing/2014/main" id="{E378A0DC-C809-3550-B01F-EE78FADF6E02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31" name="ZoneTexte 30">
              <a:hlinkClick r:id="rId22" action="ppaction://hlinksldjump"/>
              <a:extLst>
                <a:ext uri="{FF2B5EF4-FFF2-40B4-BE49-F238E27FC236}">
                  <a16:creationId xmlns:a16="http://schemas.microsoft.com/office/drawing/2014/main" id="{B1667C31-C848-C4E0-4760-F9AAB82CCD52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32" name="Image 31" descr="Une image contenant clipart&#10;&#10;Description générée automatiquement">
              <a:hlinkClick r:id="rId19" action="ppaction://hlinksldjump"/>
              <a:extLst>
                <a:ext uri="{FF2B5EF4-FFF2-40B4-BE49-F238E27FC236}">
                  <a16:creationId xmlns:a16="http://schemas.microsoft.com/office/drawing/2014/main" id="{4C0E1977-2D4C-6D30-DCC9-C060FB614C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33" name="ZoneTexte 32">
              <a:hlinkClick r:id="rId24" action="ppaction://hlinksldjump"/>
              <a:extLst>
                <a:ext uri="{FF2B5EF4-FFF2-40B4-BE49-F238E27FC236}">
                  <a16:creationId xmlns:a16="http://schemas.microsoft.com/office/drawing/2014/main" id="{639AD874-3464-66EF-B36F-5F01062BF2BD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34" name="ZoneTexte 33">
              <a:hlinkClick r:id="rId25" action="ppaction://hlinksldjump"/>
              <a:extLst>
                <a:ext uri="{FF2B5EF4-FFF2-40B4-BE49-F238E27FC236}">
                  <a16:creationId xmlns:a16="http://schemas.microsoft.com/office/drawing/2014/main" id="{4574D5D6-1E31-48C5-93A8-D1759D6EDA3D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A7B5CC-B02E-E37B-6E95-3D929B386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0" y="3134917"/>
            <a:ext cx="4971025" cy="1125140"/>
          </a:xfrm>
        </p:spPr>
        <p:txBody>
          <a:bodyPr/>
          <a:lstStyle/>
          <a:p>
            <a:r>
              <a:rPr lang="fr-FR" sz="1800" b="1" dirty="0"/>
              <a:t>Détection de flammes UV; UV/IR ; Multi-IR</a:t>
            </a:r>
          </a:p>
          <a:p>
            <a:r>
              <a:rPr lang="fr-FR" sz="1800" b="1" dirty="0"/>
              <a:t>Détection de gaz</a:t>
            </a:r>
          </a:p>
        </p:txBody>
      </p: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779E9C28-8CEB-1B3D-6F64-80626AA23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928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</a:t>
            </a:r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758C2290-44A1-7F7F-C46A-C06EFDC86F54}"/>
              </a:ext>
            </a:extLst>
          </p:cNvPr>
          <p:cNvGrpSpPr/>
          <p:nvPr/>
        </p:nvGrpSpPr>
        <p:grpSpPr>
          <a:xfrm>
            <a:off x="6149050" y="1163871"/>
            <a:ext cx="2887446" cy="3062566"/>
            <a:chOff x="6149050" y="1442575"/>
            <a:chExt cx="2887446" cy="3062566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BAEC7D9B-FC97-4F21-848B-832F5262DFE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149050" y="1442575"/>
              <a:ext cx="2023350" cy="3062566"/>
              <a:chOff x="5110177" y="1372105"/>
              <a:chExt cx="2166330" cy="3278982"/>
            </a:xfrm>
          </p:grpSpPr>
          <p:pic>
            <p:nvPicPr>
              <p:cNvPr id="268291" name="Picture 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10178" y="1372105"/>
                <a:ext cx="2166329" cy="32789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Oval 5"/>
              <p:cNvSpPr/>
              <p:nvPr/>
            </p:nvSpPr>
            <p:spPr bwMode="auto">
              <a:xfrm>
                <a:off x="5110177" y="4253418"/>
                <a:ext cx="1967819" cy="397669"/>
              </a:xfrm>
              <a:prstGeom prst="ellipse">
                <a:avLst/>
              </a:prstGeom>
              <a:noFill/>
              <a:ln>
                <a:headEnd type="none" w="med" len="med"/>
                <a:tailEnd type="none" w="med" len="med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>
                  <a:defRPr/>
                </a:pPr>
                <a:endParaRPr lang="en-US" sz="1534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092D0E0-615C-4C39-8583-AC07A0CC85ED}"/>
                </a:ext>
              </a:extLst>
            </p:cNvPr>
            <p:cNvSpPr/>
            <p:nvPr/>
          </p:nvSpPr>
          <p:spPr>
            <a:xfrm>
              <a:off x="8388424" y="1442575"/>
              <a:ext cx="648072" cy="3017896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7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2F70FF79-96B6-40AA-215C-68F82455C71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champ de vision - variations en fonction du type de carburant 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0B12F45-95E2-FE7A-0D4B-CD23F24082E9}"/>
              </a:ext>
            </a:extLst>
          </p:cNvPr>
          <p:cNvSpPr txBox="1"/>
          <p:nvPr/>
        </p:nvSpPr>
        <p:spPr>
          <a:xfrm rot="5400000">
            <a:off x="-1244608" y="2523217"/>
            <a:ext cx="3071283" cy="335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anchor="ctr">
            <a:spAutoFit/>
          </a:bodyPr>
          <a:lstStyle/>
          <a:p>
            <a:pPr algn="ctr">
              <a:lnSpc>
                <a:spcPct val="150000"/>
              </a:lnSpc>
            </a:pPr>
            <a:endParaRPr lang="fr-FR" sz="1200" b="1" dirty="0">
              <a:solidFill>
                <a:srgbClr val="1F497D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23FC9151-45BF-F97A-27B5-5EE002145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155153"/>
            <a:ext cx="2160241" cy="299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8">
            <a:extLst>
              <a:ext uri="{FF2B5EF4-FFF2-40B4-BE49-F238E27FC236}">
                <a16:creationId xmlns:a16="http://schemas.microsoft.com/office/drawing/2014/main" id="{C63FA8CA-DB13-1657-788A-4FB6D0187CB6}"/>
              </a:ext>
            </a:extLst>
          </p:cNvPr>
          <p:cNvSpPr/>
          <p:nvPr/>
        </p:nvSpPr>
        <p:spPr bwMode="auto">
          <a:xfrm>
            <a:off x="665446" y="3799758"/>
            <a:ext cx="1890330" cy="382009"/>
          </a:xfrm>
          <a:prstGeom prst="ellipse">
            <a:avLst/>
          </a:prstGeom>
          <a:noFill/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>
              <a:defRPr/>
            </a:pPr>
            <a:endParaRPr lang="en-US" sz="1534">
              <a:solidFill>
                <a:srgbClr val="000000"/>
              </a:solidFill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9750CD22-664C-F4BC-F533-1EE3B8EE1E02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4" name="Rectangle 23">
              <a:hlinkClick r:id="rId4" action="ppaction://hlinksldjump"/>
              <a:extLst>
                <a:ext uri="{FF2B5EF4-FFF2-40B4-BE49-F238E27FC236}">
                  <a16:creationId xmlns:a16="http://schemas.microsoft.com/office/drawing/2014/main" id="{3EF814C3-DEA5-E94A-1C5E-690C728CE83D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ZoneTexte 24">
              <a:hlinkClick r:id="rId5" action="ppaction://hlinksldjump"/>
              <a:extLst>
                <a:ext uri="{FF2B5EF4-FFF2-40B4-BE49-F238E27FC236}">
                  <a16:creationId xmlns:a16="http://schemas.microsoft.com/office/drawing/2014/main" id="{3D4289B7-9954-AA24-B35F-A9399151FCAD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6" name="ZoneTexte 25">
              <a:hlinkClick r:id="rId6" action="ppaction://hlinksldjump"/>
              <a:extLst>
                <a:ext uri="{FF2B5EF4-FFF2-40B4-BE49-F238E27FC236}">
                  <a16:creationId xmlns:a16="http://schemas.microsoft.com/office/drawing/2014/main" id="{673C5FF7-729B-E4A0-E0E1-F0B9173963E7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7" name="ZoneTexte 26">
              <a:hlinkClick r:id="rId7" action="ppaction://hlinksldjump"/>
              <a:extLst>
                <a:ext uri="{FF2B5EF4-FFF2-40B4-BE49-F238E27FC236}">
                  <a16:creationId xmlns:a16="http://schemas.microsoft.com/office/drawing/2014/main" id="{D8FD8FFE-CF12-1040-ADE0-D740402EAC91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8" name="Image 27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D86337AC-EED6-C988-7EE7-22DDA13A93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9" name="ZoneTexte 28">
              <a:hlinkClick r:id="rId9" action="ppaction://hlinksldjump"/>
              <a:extLst>
                <a:ext uri="{FF2B5EF4-FFF2-40B4-BE49-F238E27FC236}">
                  <a16:creationId xmlns:a16="http://schemas.microsoft.com/office/drawing/2014/main" id="{8B6A3B26-E95C-F863-682E-875C9059B80C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30" name="ZoneTexte 29">
              <a:hlinkClick r:id="rId10" action="ppaction://hlinksldjump"/>
              <a:extLst>
                <a:ext uri="{FF2B5EF4-FFF2-40B4-BE49-F238E27FC236}">
                  <a16:creationId xmlns:a16="http://schemas.microsoft.com/office/drawing/2014/main" id="{A8262F24-8E37-C4D5-1225-8AAA29A4E724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CA78F4-5AEA-3DAB-FF08-9F896E2BD12F}"/>
              </a:ext>
            </a:extLst>
          </p:cNvPr>
          <p:cNvSpPr/>
          <p:nvPr/>
        </p:nvSpPr>
        <p:spPr>
          <a:xfrm>
            <a:off x="4786236" y="1155153"/>
            <a:ext cx="4178251" cy="3165555"/>
          </a:xfrm>
          <a:prstGeom prst="rect">
            <a:avLst/>
          </a:prstGeom>
          <a:noFill/>
          <a:ln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938" name="Rectangle 10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</a:t>
            </a:r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C5B7C8C-5BEC-4E05-A80E-E1E61167C63F}"/>
              </a:ext>
            </a:extLst>
          </p:cNvPr>
          <p:cNvSpPr txBox="1"/>
          <p:nvPr/>
        </p:nvSpPr>
        <p:spPr>
          <a:xfrm>
            <a:off x="4786236" y="1155153"/>
            <a:ext cx="410624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S’applique à la détection de flamme avec un rapport inverse entre la distance (d) et l’intensité (i)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Lorsque la distance augmente d’un facteur 2x, l’intensité décroît d’un facteur 4x.</a:t>
            </a:r>
            <a:br>
              <a:rPr lang="fr-FR" sz="1200" dirty="0">
                <a:solidFill>
                  <a:srgbClr val="002060"/>
                </a:solidFill>
              </a:rPr>
            </a:br>
            <a:br>
              <a:rPr lang="fr-FR" sz="1200" dirty="0">
                <a:solidFill>
                  <a:srgbClr val="002060"/>
                </a:solidFill>
              </a:rPr>
            </a:br>
            <a:r>
              <a:rPr lang="fr-FR" sz="1200" dirty="0">
                <a:solidFill>
                  <a:srgbClr val="002060"/>
                </a:solidFill>
              </a:rPr>
              <a:t>Concrètement, l’augmentation par 4 de l’intensité du feu permet de doubler la distance de vision du détecteur.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06E4DA9A-A92A-4F52-BC66-134962480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155153"/>
            <a:ext cx="4032448" cy="26285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88B2B69-593B-A85F-96FB-BADD4422E56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champ de vision - Loi du carré inverse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9521B924-63B5-2974-AE75-3296B23B1A48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0" name="Rectangle 9">
              <a:hlinkClick r:id="rId4" action="ppaction://hlinksldjump"/>
              <a:extLst>
                <a:ext uri="{FF2B5EF4-FFF2-40B4-BE49-F238E27FC236}">
                  <a16:creationId xmlns:a16="http://schemas.microsoft.com/office/drawing/2014/main" id="{48F1F647-5695-00AE-68F3-2DF5EE9EA210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ZoneTexte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DD373283-307E-055F-02A6-C3036EEB6DB6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9" name="ZoneTexte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A0B0C6C6-A84D-CD33-22BB-C62AC9B88F95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F56D26A9-70E4-7D89-85E2-74DCAA595A2B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1" name="Image 20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2920E33C-D5FB-C12B-2BE4-8E05C9A734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2" name="ZoneTexte 21">
              <a:hlinkClick r:id="rId9" action="ppaction://hlinksldjump"/>
              <a:extLst>
                <a:ext uri="{FF2B5EF4-FFF2-40B4-BE49-F238E27FC236}">
                  <a16:creationId xmlns:a16="http://schemas.microsoft.com/office/drawing/2014/main" id="{283D9440-5CA3-188D-50E2-AD6183004353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732AC0D7-6730-8284-AC9B-69C967197285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3077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ZoneTexte 43">
            <a:extLst>
              <a:ext uri="{FF2B5EF4-FFF2-40B4-BE49-F238E27FC236}">
                <a16:creationId xmlns:a16="http://schemas.microsoft.com/office/drawing/2014/main" id="{EA6DFDC6-3D3C-41DD-909D-5CA0154B24CD}"/>
              </a:ext>
            </a:extLst>
          </p:cNvPr>
          <p:cNvSpPr txBox="1"/>
          <p:nvPr/>
        </p:nvSpPr>
        <p:spPr>
          <a:xfrm>
            <a:off x="123456" y="1155153"/>
            <a:ext cx="8817861" cy="307777"/>
          </a:xfrm>
          <a:prstGeom prst="rect">
            <a:avLst/>
          </a:prstGeom>
          <a:noFill/>
          <a:ln>
            <a:solidFill>
              <a:schemeClr val="accent1"/>
            </a:solidFill>
            <a:prstDash val="lgDash"/>
          </a:ln>
        </p:spPr>
        <p:txBody>
          <a:bodyPr wrap="square">
            <a:spAutoFit/>
          </a:bodyPr>
          <a:lstStyle/>
          <a:p>
            <a:pPr algn="ctr"/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La Loi du carré inverse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p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rône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les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lang="en-US" sz="1400" dirty="0">
                <a:solidFill>
                  <a:srgbClr val="4F81BD">
                    <a:lumMod val="75000"/>
                  </a:srgbClr>
                </a:solidFill>
                <a:latin typeface="Arial"/>
                <a:ea typeface="+mj-ea"/>
                <a:cs typeface="+mj-cs"/>
              </a:rPr>
              <a:t>distances </a:t>
            </a:r>
            <a:r>
              <a:rPr kumimoji="0" lang="fr-FR" sz="140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courtes</a:t>
            </a:r>
            <a:endParaRPr lang="fr-FR" sz="1400" dirty="0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8CA9F037-E637-0310-0AA4-4C373166EFC0}"/>
              </a:ext>
            </a:extLst>
          </p:cNvPr>
          <p:cNvGrpSpPr/>
          <p:nvPr/>
        </p:nvGrpSpPr>
        <p:grpSpPr>
          <a:xfrm>
            <a:off x="1164966" y="1635646"/>
            <a:ext cx="6734840" cy="2576118"/>
            <a:chOff x="861496" y="1635646"/>
            <a:chExt cx="6734840" cy="2576118"/>
          </a:xfrm>
        </p:grpSpPr>
        <p:sp>
          <p:nvSpPr>
            <p:cNvPr id="707600" name="Text Box 16"/>
            <p:cNvSpPr txBox="1">
              <a:spLocks noChangeArrowheads="1"/>
            </p:cNvSpPr>
            <p:nvPr/>
          </p:nvSpPr>
          <p:spPr bwMode="auto">
            <a:xfrm>
              <a:off x="6431106" y="4027098"/>
              <a:ext cx="1165230" cy="184666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 w="12700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6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Distance = d      Intensité = i</a:t>
              </a:r>
            </a:p>
          </p:txBody>
        </p: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C27480C6-339F-C31E-BF3E-B08E6F6132C3}"/>
                </a:ext>
              </a:extLst>
            </p:cNvPr>
            <p:cNvGrpSpPr/>
            <p:nvPr/>
          </p:nvGrpSpPr>
          <p:grpSpPr>
            <a:xfrm>
              <a:off x="861496" y="1635646"/>
              <a:ext cx="2067363" cy="763330"/>
              <a:chOff x="861496" y="1089256"/>
              <a:chExt cx="2067363" cy="76333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DCFFA27-4DC4-BF40-1419-A2E14751D934}"/>
                  </a:ext>
                </a:extLst>
              </p:cNvPr>
              <p:cNvSpPr/>
              <p:nvPr/>
            </p:nvSpPr>
            <p:spPr>
              <a:xfrm>
                <a:off x="861496" y="1089256"/>
                <a:ext cx="2067363" cy="76333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9E96DE29-3687-69B7-778E-B73C41E9B84B}"/>
                  </a:ext>
                </a:extLst>
              </p:cNvPr>
              <p:cNvGrpSpPr/>
              <p:nvPr/>
            </p:nvGrpSpPr>
            <p:grpSpPr>
              <a:xfrm>
                <a:off x="861496" y="1155153"/>
                <a:ext cx="1678827" cy="662585"/>
                <a:chOff x="870783" y="1155153"/>
                <a:chExt cx="1678827" cy="662585"/>
              </a:xfrm>
            </p:grpSpPr>
            <p:pic>
              <p:nvPicPr>
                <p:cNvPr id="707599" name="Picture 15" descr="smiley_fire"/>
                <p:cNvPicPr>
                  <a:picLocks noChangeAspect="1" noChangeArrowheads="1" noCrop="1"/>
                </p:cNvPicPr>
                <p:nvPr/>
              </p:nvPicPr>
              <p:blipFill>
                <a:blip r:embed="rId3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</a:blip>
                <a:srcRect/>
                <a:stretch>
                  <a:fillRect/>
                </a:stretch>
              </p:blipFill>
              <p:spPr bwMode="auto">
                <a:xfrm>
                  <a:off x="1975995" y="1359897"/>
                  <a:ext cx="203156" cy="379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707601" name="Line 17"/>
                <p:cNvSpPr>
                  <a:spLocks noChangeShapeType="1"/>
                </p:cNvSpPr>
                <p:nvPr/>
              </p:nvSpPr>
              <p:spPr bwMode="auto">
                <a:xfrm>
                  <a:off x="1545783" y="1638408"/>
                  <a:ext cx="334609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534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  <p:sp>
              <p:nvSpPr>
                <p:cNvPr id="707636" name="Text Box 52"/>
                <p:cNvSpPr txBox="1">
                  <a:spLocks noChangeArrowheads="1"/>
                </p:cNvSpPr>
                <p:nvPr/>
              </p:nvSpPr>
              <p:spPr bwMode="auto">
                <a:xfrm>
                  <a:off x="1557165" y="1360064"/>
                  <a:ext cx="286808" cy="2746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534" dirty="0">
                      <a:solidFill>
                        <a:srgbClr val="002060"/>
                      </a:solidFill>
                      <a:latin typeface="+mj-lt"/>
                    </a:rPr>
                    <a:t>d</a:t>
                  </a:r>
                </a:p>
              </p:txBody>
            </p:sp>
            <p:sp>
              <p:nvSpPr>
                <p:cNvPr id="707637" name="Text Box 53"/>
                <p:cNvSpPr txBox="1">
                  <a:spLocks noChangeArrowheads="1"/>
                </p:cNvSpPr>
                <p:nvPr/>
              </p:nvSpPr>
              <p:spPr bwMode="auto">
                <a:xfrm>
                  <a:off x="2262802" y="1360064"/>
                  <a:ext cx="286808" cy="27469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534">
                      <a:solidFill>
                        <a:srgbClr val="002060"/>
                      </a:solidFill>
                      <a:latin typeface="+mj-lt"/>
                    </a:rPr>
                    <a:t>i</a:t>
                  </a:r>
                </a:p>
              </p:txBody>
            </p:sp>
            <p:pic>
              <p:nvPicPr>
                <p:cNvPr id="270338" name="Picture 2" descr="M:\DEC Library - Graphics\Marcom Photo Library\JPEGs\Flame\X3301 w Black Bracket 1.jpg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783" y="1155153"/>
                  <a:ext cx="529377" cy="66258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01ADA8DD-50EA-44D5-4A39-F606C35669C1}"/>
                </a:ext>
              </a:extLst>
            </p:cNvPr>
            <p:cNvGrpSpPr/>
            <p:nvPr/>
          </p:nvGrpSpPr>
          <p:grpSpPr>
            <a:xfrm>
              <a:off x="4750859" y="1670106"/>
              <a:ext cx="2712681" cy="763330"/>
              <a:chOff x="861495" y="2241617"/>
              <a:chExt cx="2712681" cy="763330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13CCF10-F490-2566-187E-3151E88F8631}"/>
                  </a:ext>
                </a:extLst>
              </p:cNvPr>
              <p:cNvSpPr/>
              <p:nvPr/>
            </p:nvSpPr>
            <p:spPr>
              <a:xfrm>
                <a:off x="861495" y="2241617"/>
                <a:ext cx="2712681" cy="76333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7" name="Groupe 6">
                <a:extLst>
                  <a:ext uri="{FF2B5EF4-FFF2-40B4-BE49-F238E27FC236}">
                    <a16:creationId xmlns:a16="http://schemas.microsoft.com/office/drawing/2014/main" id="{8F0F5EAF-D396-4CE3-AD9B-4417D1DB17F7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1496" y="2269406"/>
                <a:ext cx="2616647" cy="735541"/>
                <a:chOff x="384828" y="3485940"/>
                <a:chExt cx="3128397" cy="879394"/>
              </a:xfrm>
            </p:grpSpPr>
            <p:grpSp>
              <p:nvGrpSpPr>
                <p:cNvPr id="3" name="Groupe 2">
                  <a:extLst>
                    <a:ext uri="{FF2B5EF4-FFF2-40B4-BE49-F238E27FC236}">
                      <a16:creationId xmlns:a16="http://schemas.microsoft.com/office/drawing/2014/main" id="{3449E151-CB27-4824-98B5-9A9081E74C09}"/>
                    </a:ext>
                  </a:extLst>
                </p:cNvPr>
                <p:cNvGrpSpPr/>
                <p:nvPr/>
              </p:nvGrpSpPr>
              <p:grpSpPr>
                <a:xfrm>
                  <a:off x="384828" y="3485940"/>
                  <a:ext cx="3128397" cy="879394"/>
                  <a:chOff x="1936187" y="2133231"/>
                  <a:chExt cx="3128397" cy="879394"/>
                </a:xfrm>
              </p:grpSpPr>
              <p:pic>
                <p:nvPicPr>
                  <p:cNvPr id="707608" name="Picture 24" descr="smiley_fire"/>
                  <p:cNvPicPr>
                    <a:picLocks noChangeAspect="1" noChangeArrowheads="1" noCrop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721558" y="2318491"/>
                    <a:ext cx="242888" cy="45362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sp>
                <p:nvSpPr>
                  <p:cNvPr id="707609" name="Text Box 2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680610" y="2358973"/>
                    <a:ext cx="800100" cy="32842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534" dirty="0">
                        <a:solidFill>
                          <a:srgbClr val="002060"/>
                        </a:solidFill>
                        <a:latin typeface="+mj-lt"/>
                      </a:rPr>
                      <a:t>2 x d</a:t>
                    </a:r>
                  </a:p>
                </p:txBody>
              </p:sp>
              <p:sp>
                <p:nvSpPr>
                  <p:cNvPr id="707612" name="Text Box 2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4435934" y="2358973"/>
                    <a:ext cx="628650" cy="328423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ctr">
                      <a:spcBef>
                        <a:spcPct val="50000"/>
                      </a:spcBef>
                    </a:pPr>
                    <a:r>
                      <a:rPr lang="en-US" sz="1534" dirty="0">
                        <a:solidFill>
                          <a:srgbClr val="002060"/>
                        </a:solidFill>
                        <a:latin typeface="+mj-lt"/>
                      </a:rPr>
                      <a:t>4 x </a:t>
                    </a:r>
                    <a:r>
                      <a:rPr lang="en-US" sz="1534" dirty="0" err="1">
                        <a:solidFill>
                          <a:srgbClr val="002060"/>
                        </a:solidFill>
                        <a:latin typeface="+mj-lt"/>
                      </a:rPr>
                      <a:t>i</a:t>
                    </a:r>
                    <a:endParaRPr lang="en-US" sz="1534" dirty="0">
                      <a:solidFill>
                        <a:srgbClr val="002060"/>
                      </a:solidFill>
                      <a:latin typeface="+mj-lt"/>
                    </a:endParaRPr>
                  </a:p>
                </p:txBody>
              </p:sp>
              <p:pic>
                <p:nvPicPr>
                  <p:cNvPr id="707613" name="Picture 29" descr="smiley_fire"/>
                  <p:cNvPicPr>
                    <a:picLocks noChangeAspect="1" noChangeArrowheads="1" noCrop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964446" y="2276818"/>
                    <a:ext cx="242888" cy="453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07614" name="Picture 30" descr="smiley_fire"/>
                  <p:cNvPicPr>
                    <a:picLocks noChangeAspect="1" noChangeArrowheads="1" noCrop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3835858" y="2558997"/>
                    <a:ext cx="242888" cy="45362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707615" name="Picture 31" descr="smiley_fire"/>
                  <p:cNvPicPr>
                    <a:picLocks noChangeAspect="1" noChangeArrowheads="1" noCrop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4078746" y="2505418"/>
                    <a:ext cx="242888" cy="45362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41" name="Picture 2" descr="M:\DEC Library - Graphics\Marcom Photo Library\JPEGs\Flame\X3301 w Black Bracket 1.jpg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936187" y="2133231"/>
                    <a:ext cx="632910" cy="79217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8" name="Line 17">
                  <a:extLst>
                    <a:ext uri="{FF2B5EF4-FFF2-40B4-BE49-F238E27FC236}">
                      <a16:creationId xmlns:a16="http://schemas.microsoft.com/office/drawing/2014/main" id="{1F854AA4-6E07-4168-BD89-AC7A723DDF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190826" y="4046545"/>
                  <a:ext cx="40005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534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  <p:sp>
              <p:nvSpPr>
                <p:cNvPr id="49" name="Line 17">
                  <a:extLst>
                    <a:ext uri="{FF2B5EF4-FFF2-40B4-BE49-F238E27FC236}">
                      <a16:creationId xmlns:a16="http://schemas.microsoft.com/office/drawing/2014/main" id="{B1FD607E-C729-47E7-AC9E-0838B0E258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562301" y="4046545"/>
                  <a:ext cx="40005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534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p:grpSp>
        </p:grpSp>
        <p:grpSp>
          <p:nvGrpSpPr>
            <p:cNvPr id="15" name="Groupe 14">
              <a:extLst>
                <a:ext uri="{FF2B5EF4-FFF2-40B4-BE49-F238E27FC236}">
                  <a16:creationId xmlns:a16="http://schemas.microsoft.com/office/drawing/2014/main" id="{177A4DFB-40E7-AA8F-5D02-7A7EAA707A1C}"/>
                </a:ext>
              </a:extLst>
            </p:cNvPr>
            <p:cNvGrpSpPr/>
            <p:nvPr/>
          </p:nvGrpSpPr>
          <p:grpSpPr>
            <a:xfrm>
              <a:off x="2224159" y="2895665"/>
              <a:ext cx="4032449" cy="1316099"/>
              <a:chOff x="861495" y="3133153"/>
              <a:chExt cx="4032449" cy="1316099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63A39401-16A1-56F8-BE29-D4B6E18F2CDE}"/>
                  </a:ext>
                </a:extLst>
              </p:cNvPr>
              <p:cNvSpPr/>
              <p:nvPr/>
            </p:nvSpPr>
            <p:spPr>
              <a:xfrm>
                <a:off x="861495" y="3133153"/>
                <a:ext cx="4032449" cy="1316099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55" name="Groupe 54">
                <a:extLst>
                  <a:ext uri="{FF2B5EF4-FFF2-40B4-BE49-F238E27FC236}">
                    <a16:creationId xmlns:a16="http://schemas.microsoft.com/office/drawing/2014/main" id="{EA78C849-E2DA-425E-834D-1A6F79CC76AA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861496" y="3147814"/>
                <a:ext cx="4032448" cy="1199017"/>
                <a:chOff x="3779912" y="2074340"/>
                <a:chExt cx="4821093" cy="1433514"/>
              </a:xfrm>
            </p:grpSpPr>
            <p:pic>
              <p:nvPicPr>
                <p:cNvPr id="56" name="Picture 32" descr="smiley_fire">
                  <a:extLst>
                    <a:ext uri="{FF2B5EF4-FFF2-40B4-BE49-F238E27FC236}">
                      <a16:creationId xmlns:a16="http://schemas.microsoft.com/office/drawing/2014/main" id="{9302FCD4-E795-40C1-A6BB-366ABDFFBAF2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780237" y="2242220"/>
                  <a:ext cx="242888" cy="4536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57" name="Text Box 33">
                  <a:extLst>
                    <a:ext uri="{FF2B5EF4-FFF2-40B4-BE49-F238E27FC236}">
                      <a16:creationId xmlns:a16="http://schemas.microsoft.com/office/drawing/2014/main" id="{6F9501B8-E21B-4BB3-92CE-B5C485CFD3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71341" y="2391824"/>
                  <a:ext cx="800100" cy="328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534" dirty="0">
                      <a:solidFill>
                        <a:srgbClr val="002060"/>
                      </a:solidFill>
                      <a:latin typeface="+mj-lt"/>
                    </a:rPr>
                    <a:t>4 x d</a:t>
                  </a:r>
                </a:p>
              </p:txBody>
            </p:sp>
            <p:sp>
              <p:nvSpPr>
                <p:cNvPr id="58" name="Text Box 36">
                  <a:extLst>
                    <a:ext uri="{FF2B5EF4-FFF2-40B4-BE49-F238E27FC236}">
                      <a16:creationId xmlns:a16="http://schemas.microsoft.com/office/drawing/2014/main" id="{7678CF88-8FBC-4840-B745-646D35EB9FF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7631161" y="2529785"/>
                  <a:ext cx="969844" cy="328423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sz="1534" dirty="0">
                      <a:solidFill>
                        <a:srgbClr val="002060"/>
                      </a:solidFill>
                      <a:latin typeface="+mj-lt"/>
                    </a:rPr>
                    <a:t>16 x </a:t>
                  </a:r>
                  <a:r>
                    <a:rPr lang="en-US" sz="1534" dirty="0" err="1">
                      <a:solidFill>
                        <a:srgbClr val="002060"/>
                      </a:solidFill>
                      <a:latin typeface="+mj-lt"/>
                    </a:rPr>
                    <a:t>i</a:t>
                  </a:r>
                  <a:r>
                    <a:rPr lang="en-US" sz="1534" dirty="0">
                      <a:solidFill>
                        <a:srgbClr val="002060"/>
                      </a:solidFill>
                      <a:latin typeface="+mj-lt"/>
                    </a:rPr>
                    <a:t> </a:t>
                  </a:r>
                </a:p>
              </p:txBody>
            </p:sp>
            <p:pic>
              <p:nvPicPr>
                <p:cNvPr id="59" name="Picture 37" descr="smiley_fire">
                  <a:extLst>
                    <a:ext uri="{FF2B5EF4-FFF2-40B4-BE49-F238E27FC236}">
                      <a16:creationId xmlns:a16="http://schemas.microsoft.com/office/drawing/2014/main" id="{2656F26C-27EA-42A2-8438-6AD4A116D0D4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7023124" y="2074340"/>
                  <a:ext cx="242888" cy="453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0" name="Picture 38" descr="smiley_fire">
                  <a:extLst>
                    <a:ext uri="{FF2B5EF4-FFF2-40B4-BE49-F238E27FC236}">
                      <a16:creationId xmlns:a16="http://schemas.microsoft.com/office/drawing/2014/main" id="{772576F4-3D81-412F-8C0C-CADC45D1DC87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894537" y="2482726"/>
                  <a:ext cx="242888" cy="4536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1" name="Picture 39" descr="smiley_fire">
                  <a:extLst>
                    <a:ext uri="{FF2B5EF4-FFF2-40B4-BE49-F238E27FC236}">
                      <a16:creationId xmlns:a16="http://schemas.microsoft.com/office/drawing/2014/main" id="{5708AC27-ADF8-44CF-8B0F-34BD8044CA5A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7137424" y="2429147"/>
                  <a:ext cx="242888" cy="453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2" name="Picture 40" descr="smiley_fire">
                  <a:extLst>
                    <a:ext uri="{FF2B5EF4-FFF2-40B4-BE49-F238E27FC236}">
                      <a16:creationId xmlns:a16="http://schemas.microsoft.com/office/drawing/2014/main" id="{0F953778-28D2-44DC-9463-113F3293AFF6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251599" y="2245790"/>
                  <a:ext cx="242888" cy="453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3" name="Picture 41" descr="smiley_fire">
                  <a:extLst>
                    <a:ext uri="{FF2B5EF4-FFF2-40B4-BE49-F238E27FC236}">
                      <a16:creationId xmlns:a16="http://schemas.microsoft.com/office/drawing/2014/main" id="{F340A9AA-ADD3-46FD-A87D-F05F096B203B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94487" y="2077914"/>
                  <a:ext cx="242888" cy="4536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4" name="Picture 42" descr="smiley_fire">
                  <a:extLst>
                    <a:ext uri="{FF2B5EF4-FFF2-40B4-BE49-F238E27FC236}">
                      <a16:creationId xmlns:a16="http://schemas.microsoft.com/office/drawing/2014/main" id="{71358E7B-4CEC-47C4-95CE-EE5B96D89456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365899" y="2486297"/>
                  <a:ext cx="242888" cy="453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5" name="Picture 43" descr="smiley_fire">
                  <a:extLst>
                    <a:ext uri="{FF2B5EF4-FFF2-40B4-BE49-F238E27FC236}">
                      <a16:creationId xmlns:a16="http://schemas.microsoft.com/office/drawing/2014/main" id="{4C927996-CC24-4CCC-91A5-5AEF03CA99CB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608787" y="2432720"/>
                  <a:ext cx="242888" cy="4536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6" name="Picture 44" descr="smiley_fire">
                  <a:extLst>
                    <a:ext uri="{FF2B5EF4-FFF2-40B4-BE49-F238E27FC236}">
                      <a16:creationId xmlns:a16="http://schemas.microsoft.com/office/drawing/2014/main" id="{033FCC02-1E73-46C0-BCA3-EBF2FC76FC44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751662" y="2810147"/>
                  <a:ext cx="242888" cy="453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7" name="Picture 45" descr="smiley_fire">
                  <a:extLst>
                    <a:ext uri="{FF2B5EF4-FFF2-40B4-BE49-F238E27FC236}">
                      <a16:creationId xmlns:a16="http://schemas.microsoft.com/office/drawing/2014/main" id="{BFD9D7CE-249D-4BC3-BA45-6C4126F5B83E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994549" y="2768476"/>
                  <a:ext cx="242888" cy="4536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8" name="Picture 46" descr="smiley_fire">
                  <a:extLst>
                    <a:ext uri="{FF2B5EF4-FFF2-40B4-BE49-F238E27FC236}">
                      <a16:creationId xmlns:a16="http://schemas.microsoft.com/office/drawing/2014/main" id="{F4926779-F63A-4DC1-AFEF-7CADD34680DA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865962" y="3050653"/>
                  <a:ext cx="242888" cy="453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9" name="Picture 47" descr="smiley_fire">
                  <a:extLst>
                    <a:ext uri="{FF2B5EF4-FFF2-40B4-BE49-F238E27FC236}">
                      <a16:creationId xmlns:a16="http://schemas.microsoft.com/office/drawing/2014/main" id="{D814EF3D-DD15-4A46-8120-878D609CC2E7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7108849" y="2997076"/>
                  <a:ext cx="242888" cy="4536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0" name="Picture 48" descr="smiley_fire">
                  <a:extLst>
                    <a:ext uri="{FF2B5EF4-FFF2-40B4-BE49-F238E27FC236}">
                      <a16:creationId xmlns:a16="http://schemas.microsoft.com/office/drawing/2014/main" id="{CBED33E2-00C8-4233-8916-24193EC8CF49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223024" y="2813720"/>
                  <a:ext cx="242888" cy="4536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1" name="Picture 49" descr="smiley_fire">
                  <a:extLst>
                    <a:ext uri="{FF2B5EF4-FFF2-40B4-BE49-F238E27FC236}">
                      <a16:creationId xmlns:a16="http://schemas.microsoft.com/office/drawing/2014/main" id="{8F9CA5E9-F7C3-4836-BFC3-E67D989AA640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465912" y="2772047"/>
                  <a:ext cx="242888" cy="453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2" name="Picture 50" descr="smiley_fire">
                  <a:extLst>
                    <a:ext uri="{FF2B5EF4-FFF2-40B4-BE49-F238E27FC236}">
                      <a16:creationId xmlns:a16="http://schemas.microsoft.com/office/drawing/2014/main" id="{27C60F79-6BFB-4A41-BBBE-753F0E67DC21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337324" y="3054226"/>
                  <a:ext cx="242888" cy="45362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3" name="Picture 51" descr="smiley_fire">
                  <a:extLst>
                    <a:ext uri="{FF2B5EF4-FFF2-40B4-BE49-F238E27FC236}">
                      <a16:creationId xmlns:a16="http://schemas.microsoft.com/office/drawing/2014/main" id="{8D9C4AB2-E0B9-4893-BF3C-FC93C58BE3F2}"/>
                    </a:ext>
                  </a:extLst>
                </p:cNvPr>
                <p:cNvPicPr>
                  <a:picLocks noChangeAspect="1" noChangeArrowheads="1" noCrop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6580212" y="3000647"/>
                  <a:ext cx="242888" cy="453629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74" name="Picture 2" descr="M:\DEC Library - Graphics\Marcom Photo Library\JPEGs\Flame\X3301 w Black Bracket 1.jpg">
                  <a:extLst>
                    <a:ext uri="{FF2B5EF4-FFF2-40B4-BE49-F238E27FC236}">
                      <a16:creationId xmlns:a16="http://schemas.microsoft.com/office/drawing/2014/main" id="{BF14301A-8654-4001-920A-1703E09C85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79912" y="2246522"/>
                  <a:ext cx="632910" cy="79217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75" name="Line 17">
                  <a:extLst>
                    <a:ext uri="{FF2B5EF4-FFF2-40B4-BE49-F238E27FC236}">
                      <a16:creationId xmlns:a16="http://schemas.microsoft.com/office/drawing/2014/main" id="{24F985AF-588D-43A6-8828-3EF30EB918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0" y="2819004"/>
                  <a:ext cx="40005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534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  <p:sp>
              <p:nvSpPr>
                <p:cNvPr id="76" name="Line 17">
                  <a:extLst>
                    <a:ext uri="{FF2B5EF4-FFF2-40B4-BE49-F238E27FC236}">
                      <a16:creationId xmlns:a16="http://schemas.microsoft.com/office/drawing/2014/main" id="{F2E345EF-21C2-449E-BA77-5693FC71042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43475" y="2819004"/>
                  <a:ext cx="40005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534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  <p:sp>
              <p:nvSpPr>
                <p:cNvPr id="77" name="Line 17">
                  <a:extLst>
                    <a:ext uri="{FF2B5EF4-FFF2-40B4-BE49-F238E27FC236}">
                      <a16:creationId xmlns:a16="http://schemas.microsoft.com/office/drawing/2014/main" id="{368C6B45-EC9E-400D-BBD3-E712AAD17AD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97544" y="2819004"/>
                  <a:ext cx="40005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534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  <p:sp>
              <p:nvSpPr>
                <p:cNvPr id="78" name="Line 17">
                  <a:extLst>
                    <a:ext uri="{FF2B5EF4-FFF2-40B4-BE49-F238E27FC236}">
                      <a16:creationId xmlns:a16="http://schemas.microsoft.com/office/drawing/2014/main" id="{51B7FF61-1F3B-4004-A585-4FD6525F2E7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69019" y="2819004"/>
                  <a:ext cx="400050" cy="0"/>
                </a:xfrm>
                <a:prstGeom prst="line">
                  <a:avLst/>
                </a:prstGeom>
                <a:noFill/>
                <a:ln w="28575">
                  <a:solidFill>
                    <a:srgbClr val="FF33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 sz="1534">
                    <a:solidFill>
                      <a:srgbClr val="002060"/>
                    </a:solidFill>
                    <a:latin typeface="+mj-lt"/>
                  </a:endParaRPr>
                </a:p>
              </p:txBody>
            </p:sp>
          </p:grp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6DFB2AA3-1667-CCBC-3D4D-975F2312090A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champ de vision - Loi du carré inverse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6149C4D-3475-8A9B-38F3-5B085536E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détection de flamme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A2B0EF-D22E-799A-99FF-7F1AF9AD2880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8" name="Rectangle 17">
              <a:hlinkClick r:id="rId5" action="ppaction://hlinksldjump"/>
              <a:extLst>
                <a:ext uri="{FF2B5EF4-FFF2-40B4-BE49-F238E27FC236}">
                  <a16:creationId xmlns:a16="http://schemas.microsoft.com/office/drawing/2014/main" id="{B57B8C86-9B62-9DAC-B1ED-DEC331E10A6B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9" name="ZoneTexte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61DC8A21-1762-1A4E-00A4-0EECA24E3241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0" name="ZoneTexte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19217B91-3381-F351-C55B-8F76082FA307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1" name="ZoneTexte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98B35ED0-ABBA-798D-EF80-F92F624AAB40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2" name="Image 21" descr="Une image contenant clipart&#10;&#10;Description générée automatiquement">
              <a:hlinkClick r:id="rId5" action="ppaction://hlinksldjump"/>
              <a:extLst>
                <a:ext uri="{FF2B5EF4-FFF2-40B4-BE49-F238E27FC236}">
                  <a16:creationId xmlns:a16="http://schemas.microsoft.com/office/drawing/2014/main" id="{2521E33E-CF2C-A691-F249-25D539DD83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3" name="ZoneTexte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04745725-787D-58D4-E7EF-0492AD03BF69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4" name="ZoneTexte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70E90840-694D-2D45-827B-2561508D07CD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41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8C978D-87D4-40AA-9201-6AB57C15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</a:t>
            </a: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B71D2218-DFA3-6AB0-5423-2BB8E4707E89}"/>
              </a:ext>
            </a:extLst>
          </p:cNvPr>
          <p:cNvGrpSpPr/>
          <p:nvPr/>
        </p:nvGrpSpPr>
        <p:grpSpPr>
          <a:xfrm>
            <a:off x="179512" y="1155153"/>
            <a:ext cx="8712968" cy="2813317"/>
            <a:chOff x="179512" y="1635646"/>
            <a:chExt cx="8712968" cy="2813317"/>
          </a:xfrm>
        </p:grpSpPr>
        <p:pic>
          <p:nvPicPr>
            <p:cNvPr id="4" name="Picture 9">
              <a:extLst>
                <a:ext uri="{FF2B5EF4-FFF2-40B4-BE49-F238E27FC236}">
                  <a16:creationId xmlns:a16="http://schemas.microsoft.com/office/drawing/2014/main" id="{27AB9A3A-A707-40FC-AAD7-B728D77F4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9512" y="1635647"/>
              <a:ext cx="3105445" cy="2736304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F0D393FA-4420-4193-8126-6C6B008407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11296" y="1635646"/>
              <a:ext cx="3981184" cy="2736303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A3DE5C1-07A9-438A-827C-3A4D483D6FB7}"/>
                </a:ext>
              </a:extLst>
            </p:cNvPr>
            <p:cNvSpPr txBox="1"/>
            <p:nvPr/>
          </p:nvSpPr>
          <p:spPr>
            <a:xfrm>
              <a:off x="3369727" y="1648426"/>
              <a:ext cx="1440160" cy="830997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kumimoji="0" lang="fr-FR" sz="1200" i="0" u="none" strike="noStrike" kern="1200" cap="none" spc="0" normalizeH="0" baseline="0" noProof="0" dirty="0">
                  <a:ln>
                    <a:noFill/>
                  </a:ln>
                  <a:solidFill>
                    <a:srgbClr val="CC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Les différences </a:t>
              </a:r>
            </a:p>
            <a:p>
              <a:pPr algn="ctr"/>
              <a:r>
                <a:rPr kumimoji="0" lang="fr-FR" sz="1200" i="0" u="none" strike="noStrike" kern="1200" cap="none" spc="0" normalizeH="0" baseline="0" noProof="0" dirty="0">
                  <a:ln>
                    <a:noFill/>
                  </a:ln>
                  <a:solidFill>
                    <a:srgbClr val="CC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 sensibilité </a:t>
              </a:r>
            </a:p>
            <a:p>
              <a:pPr algn="ctr"/>
              <a:r>
                <a:rPr kumimoji="0" lang="fr-FR" sz="1200" i="0" u="none" strike="noStrike" kern="1200" cap="none" spc="0" normalizeH="0" baseline="0" noProof="0" dirty="0">
                  <a:ln>
                    <a:noFill/>
                  </a:ln>
                  <a:solidFill>
                    <a:srgbClr val="CC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et d’efficacité</a:t>
              </a:r>
            </a:p>
            <a:p>
              <a:pPr algn="ctr"/>
              <a:r>
                <a:rPr kumimoji="0" lang="fr-FR" sz="1200" i="0" u="none" strike="noStrike" kern="1200" cap="none" spc="0" normalizeH="0" baseline="0" noProof="0" dirty="0">
                  <a:ln>
                    <a:noFill/>
                  </a:ln>
                  <a:solidFill>
                    <a:srgbClr val="CC66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existent …</a:t>
              </a:r>
              <a:endParaRPr lang="fr-FR" dirty="0">
                <a:solidFill>
                  <a:srgbClr val="CC6600"/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9D82B5B-7E52-4A3F-ABF9-4609686B0AC8}"/>
                </a:ext>
              </a:extLst>
            </p:cNvPr>
            <p:cNvSpPr txBox="1"/>
            <p:nvPr/>
          </p:nvSpPr>
          <p:spPr>
            <a:xfrm rot="10800000">
              <a:off x="3873783" y="2857749"/>
              <a:ext cx="43204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4400" b="1" dirty="0"/>
                <a:t>i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6701274-3AC8-405C-8759-1314DD59ECBA}"/>
                </a:ext>
              </a:extLst>
            </p:cNvPr>
            <p:cNvSpPr/>
            <p:nvPr/>
          </p:nvSpPr>
          <p:spPr>
            <a:xfrm>
              <a:off x="4053803" y="3651870"/>
              <a:ext cx="72008" cy="797093"/>
            </a:xfrm>
            <a:prstGeom prst="rect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E851AA-7C46-4146-B00E-AA148A737C26}"/>
                </a:ext>
              </a:extLst>
            </p:cNvPr>
            <p:cNvSpPr/>
            <p:nvPr/>
          </p:nvSpPr>
          <p:spPr>
            <a:xfrm>
              <a:off x="179512" y="4371950"/>
              <a:ext cx="8712968" cy="77013"/>
            </a:xfrm>
            <a:prstGeom prst="rect">
              <a:avLst/>
            </a:prstGeom>
            <a:solidFill>
              <a:srgbClr val="FF9900"/>
            </a:solidFill>
            <a:ln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" name="Triangle isocèle 5">
              <a:extLst>
                <a:ext uri="{FF2B5EF4-FFF2-40B4-BE49-F238E27FC236}">
                  <a16:creationId xmlns:a16="http://schemas.microsoft.com/office/drawing/2014/main" id="{62881B6F-D4B2-4D53-8159-E0DB05685E0E}"/>
                </a:ext>
              </a:extLst>
            </p:cNvPr>
            <p:cNvSpPr/>
            <p:nvPr/>
          </p:nvSpPr>
          <p:spPr>
            <a:xfrm>
              <a:off x="3462649" y="2571750"/>
              <a:ext cx="1254317" cy="1080120"/>
            </a:xfrm>
            <a:prstGeom prst="triangle">
              <a:avLst/>
            </a:prstGeom>
            <a:noFill/>
            <a:ln w="44450">
              <a:solidFill>
                <a:srgbClr val="FF99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fr-FR" sz="1200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E71EF39-FB3D-2407-20BB-2BB5638DF9D4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champ de vision - parmi les produits du marché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E9A67F4-082B-2247-0CA6-98F801C51CE0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2" name="Rectangle 21">
              <a:hlinkClick r:id="rId4" action="ppaction://hlinksldjump"/>
              <a:extLst>
                <a:ext uri="{FF2B5EF4-FFF2-40B4-BE49-F238E27FC236}">
                  <a16:creationId xmlns:a16="http://schemas.microsoft.com/office/drawing/2014/main" id="{26161449-578C-9E6E-A1D4-5C2C4BDDF549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ZoneTexte 22">
              <a:hlinkClick r:id="rId5" action="ppaction://hlinksldjump"/>
              <a:extLst>
                <a:ext uri="{FF2B5EF4-FFF2-40B4-BE49-F238E27FC236}">
                  <a16:creationId xmlns:a16="http://schemas.microsoft.com/office/drawing/2014/main" id="{EAE38C0F-C35C-45A2-6E80-06E8CA62BD54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4" name="ZoneTexte 23">
              <a:hlinkClick r:id="rId6" action="ppaction://hlinksldjump"/>
              <a:extLst>
                <a:ext uri="{FF2B5EF4-FFF2-40B4-BE49-F238E27FC236}">
                  <a16:creationId xmlns:a16="http://schemas.microsoft.com/office/drawing/2014/main" id="{2ACA8FD2-11DD-81F1-929C-ACF169FCB300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5" name="ZoneTexte 24">
              <a:hlinkClick r:id="rId7" action="ppaction://hlinksldjump"/>
              <a:extLst>
                <a:ext uri="{FF2B5EF4-FFF2-40B4-BE49-F238E27FC236}">
                  <a16:creationId xmlns:a16="http://schemas.microsoft.com/office/drawing/2014/main" id="{69CC8E8E-8399-4506-7E8B-A62AEFAEC2C2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6" name="Image 25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8EBB7A32-214E-B60D-FC3F-29DC735A79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7" name="ZoneTexte 26">
              <a:hlinkClick r:id="rId9" action="ppaction://hlinksldjump"/>
              <a:extLst>
                <a:ext uri="{FF2B5EF4-FFF2-40B4-BE49-F238E27FC236}">
                  <a16:creationId xmlns:a16="http://schemas.microsoft.com/office/drawing/2014/main" id="{F57AD700-FA6E-4014-9D24-ECC8456DFFA2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8" name="ZoneTexte 27">
              <a:hlinkClick r:id="rId10" action="ppaction://hlinksldjump"/>
              <a:extLst>
                <a:ext uri="{FF2B5EF4-FFF2-40B4-BE49-F238E27FC236}">
                  <a16:creationId xmlns:a16="http://schemas.microsoft.com/office/drawing/2014/main" id="{2F5AD86E-67A4-062F-EE72-3BB923D8C7DC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4792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</a:t>
            </a:r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3458E32-8871-0523-6CDE-91EC34F33B9A}"/>
              </a:ext>
            </a:extLst>
          </p:cNvPr>
          <p:cNvGrpSpPr/>
          <p:nvPr/>
        </p:nvGrpSpPr>
        <p:grpSpPr>
          <a:xfrm>
            <a:off x="323528" y="1155153"/>
            <a:ext cx="8352928" cy="1631319"/>
            <a:chOff x="323528" y="1995686"/>
            <a:chExt cx="8352928" cy="1631319"/>
          </a:xfrm>
        </p:grpSpPr>
        <p:sp>
          <p:nvSpPr>
            <p:cNvPr id="4" name="Text Box 12">
              <a:extLst>
                <a:ext uri="{FF2B5EF4-FFF2-40B4-BE49-F238E27FC236}">
                  <a16:creationId xmlns:a16="http://schemas.microsoft.com/office/drawing/2014/main" id="{9B3C1D60-3928-54B9-0E39-09739F122976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972039" y="3426949"/>
              <a:ext cx="400161" cy="20005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UV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EAD26131-8EA4-418B-BF65-36D6A1FB24F3}"/>
                </a:ext>
              </a:extLst>
            </p:cNvPr>
            <p:cNvGrpSpPr/>
            <p:nvPr/>
          </p:nvGrpSpPr>
          <p:grpSpPr>
            <a:xfrm>
              <a:off x="323528" y="1995686"/>
              <a:ext cx="1156692" cy="1338835"/>
              <a:chOff x="222037" y="1244965"/>
              <a:chExt cx="1156692" cy="1338835"/>
            </a:xfrm>
          </p:grpSpPr>
          <p:pic>
            <p:nvPicPr>
              <p:cNvPr id="2054" name="Picture 4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22037" y="1244965"/>
                <a:ext cx="1156692" cy="8661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58" name="Text Box 9"/>
              <p:cNvSpPr txBox="1">
                <a:spLocks noChangeArrowheads="1"/>
              </p:cNvSpPr>
              <p:nvPr/>
            </p:nvSpPr>
            <p:spPr bwMode="auto">
              <a:xfrm>
                <a:off x="313712" y="2283718"/>
                <a:ext cx="973343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350" b="1" dirty="0">
                    <a:solidFill>
                      <a:srgbClr val="002060"/>
                    </a:solidFill>
                    <a:latin typeface="+mj-lt"/>
                  </a:rPr>
                  <a:t>X2200 UV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E403519E-3EA9-4FDC-8FE3-2283DB2D2C51}"/>
                </a:ext>
              </a:extLst>
            </p:cNvPr>
            <p:cNvGrpSpPr/>
            <p:nvPr/>
          </p:nvGrpSpPr>
          <p:grpSpPr>
            <a:xfrm>
              <a:off x="5782889" y="1995686"/>
              <a:ext cx="1150392" cy="1338835"/>
              <a:chOff x="5360637" y="1244965"/>
              <a:chExt cx="1150392" cy="1338835"/>
            </a:xfrm>
          </p:grpSpPr>
          <p:pic>
            <p:nvPicPr>
              <p:cNvPr id="2056" name="Picture 6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 l="20244"/>
              <a:stretch>
                <a:fillRect/>
              </a:stretch>
            </p:blipFill>
            <p:spPr bwMode="auto">
              <a:xfrm>
                <a:off x="5364088" y="1244965"/>
                <a:ext cx="1146941" cy="866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59" name="Text Box 10"/>
              <p:cNvSpPr txBox="1">
                <a:spLocks noChangeArrowheads="1"/>
              </p:cNvSpPr>
              <p:nvPr/>
            </p:nvSpPr>
            <p:spPr bwMode="auto">
              <a:xfrm>
                <a:off x="5360637" y="2283718"/>
                <a:ext cx="1146468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350" b="1" dirty="0">
                    <a:solidFill>
                      <a:srgbClr val="002060"/>
                    </a:solidFill>
                    <a:latin typeface="+mj-lt"/>
                  </a:rPr>
                  <a:t>X5200 UVIR</a:t>
                </a:r>
              </a:p>
            </p:txBody>
          </p:sp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EA327E00-AB78-4EA4-8F08-9B03EFC36E83}"/>
                </a:ext>
              </a:extLst>
            </p:cNvPr>
            <p:cNvGrpSpPr/>
            <p:nvPr/>
          </p:nvGrpSpPr>
          <p:grpSpPr>
            <a:xfrm>
              <a:off x="3855819" y="1995686"/>
              <a:ext cx="1402948" cy="1338835"/>
              <a:chOff x="3866839" y="1244965"/>
              <a:chExt cx="1402948" cy="1338835"/>
            </a:xfrm>
          </p:grpSpPr>
          <p:graphicFrame>
            <p:nvGraphicFramePr>
              <p:cNvPr id="2051" name="Object 7"/>
              <p:cNvGraphicFramePr>
                <a:graphicFrameLocks noChangeAspect="1"/>
              </p:cNvGraphicFramePr>
              <p:nvPr/>
            </p:nvGraphicFramePr>
            <p:xfrm>
              <a:off x="3919104" y="1244965"/>
              <a:ext cx="1146829" cy="9007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Document" r:id="rId5" imgW="3953256" imgH="2746248" progId="Word.Document.8">
                      <p:embed/>
                    </p:oleObj>
                  </mc:Choice>
                  <mc:Fallback>
                    <p:oleObj name="Document" r:id="rId5" imgW="3953256" imgH="2746248" progId="Word.Document.8">
                      <p:embed/>
                      <p:pic>
                        <p:nvPicPr>
                          <p:cNvPr id="2051" name="Object 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11565"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19104" y="1244965"/>
                            <a:ext cx="1146829" cy="900725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60" name="Text Box 11"/>
              <p:cNvSpPr txBox="1">
                <a:spLocks noChangeArrowheads="1"/>
              </p:cNvSpPr>
              <p:nvPr/>
            </p:nvSpPr>
            <p:spPr bwMode="auto">
              <a:xfrm>
                <a:off x="3866839" y="2283718"/>
                <a:ext cx="1402948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350" b="1" dirty="0">
                    <a:solidFill>
                      <a:srgbClr val="002060"/>
                    </a:solidFill>
                    <a:latin typeface="+mj-lt"/>
                  </a:rPr>
                  <a:t>X3302 MIR (H</a:t>
                </a:r>
                <a:r>
                  <a:rPr lang="en-US" sz="1350" b="1" baseline="-25000" dirty="0">
                    <a:solidFill>
                      <a:srgbClr val="002060"/>
                    </a:solidFill>
                    <a:latin typeface="+mj-lt"/>
                  </a:rPr>
                  <a:t>2</a:t>
                </a:r>
                <a:r>
                  <a:rPr lang="en-US" sz="1350" b="1" dirty="0">
                    <a:solidFill>
                      <a:srgbClr val="002060"/>
                    </a:solidFill>
                    <a:latin typeface="+mj-lt"/>
                  </a:rPr>
                  <a:t>)</a:t>
                </a:r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B4702AD1-D804-48AD-BA4C-B85B083C9325}"/>
                </a:ext>
              </a:extLst>
            </p:cNvPr>
            <p:cNvGrpSpPr/>
            <p:nvPr/>
          </p:nvGrpSpPr>
          <p:grpSpPr>
            <a:xfrm>
              <a:off x="2004342" y="2039161"/>
              <a:ext cx="1327355" cy="1422658"/>
              <a:chOff x="2083008" y="1288440"/>
              <a:chExt cx="1327355" cy="1422658"/>
            </a:xfrm>
          </p:grpSpPr>
          <p:sp>
            <p:nvSpPr>
              <p:cNvPr id="2057" name="Text Box 8"/>
              <p:cNvSpPr txBox="1">
                <a:spLocks noChangeArrowheads="1"/>
              </p:cNvSpPr>
              <p:nvPr/>
            </p:nvSpPr>
            <p:spPr bwMode="auto">
              <a:xfrm>
                <a:off x="2331245" y="2411016"/>
                <a:ext cx="184731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endParaRPr lang="en-US" sz="1350">
                  <a:solidFill>
                    <a:srgbClr val="002060"/>
                  </a:solidFill>
                  <a:latin typeface="+mj-lt"/>
                </a:endParaRPr>
              </a:p>
            </p:txBody>
          </p:sp>
          <p:pic>
            <p:nvPicPr>
              <p:cNvPr id="195608" name="Picture 24" descr="M:\DEC Library - Graphics\Marcom Photo Library\JPEGs\Flame\X3301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83008" y="1288440"/>
                <a:ext cx="1327355" cy="8572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61" name="Text Box 12"/>
              <p:cNvSpPr txBox="1">
                <a:spLocks noChangeArrowheads="1"/>
              </p:cNvSpPr>
              <p:nvPr/>
            </p:nvSpPr>
            <p:spPr bwMode="auto">
              <a:xfrm>
                <a:off x="2221541" y="2283718"/>
                <a:ext cx="1050288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350" b="1" dirty="0">
                    <a:solidFill>
                      <a:srgbClr val="002060"/>
                    </a:solidFill>
                    <a:latin typeface="+mj-lt"/>
                  </a:rPr>
                  <a:t>X3301 MIR</a:t>
                </a:r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5815D04F-177E-4AA1-98F6-D5880FB9FF20}"/>
                </a:ext>
              </a:extLst>
            </p:cNvPr>
            <p:cNvGrpSpPr/>
            <p:nvPr/>
          </p:nvGrpSpPr>
          <p:grpSpPr>
            <a:xfrm>
              <a:off x="7457402" y="2039161"/>
              <a:ext cx="1219054" cy="1295360"/>
              <a:chOff x="7236296" y="1288440"/>
              <a:chExt cx="1219054" cy="1295360"/>
            </a:xfrm>
          </p:grpSpPr>
          <p:pic>
            <p:nvPicPr>
              <p:cNvPr id="2055" name="Picture 5"/>
              <p:cNvPicPr>
                <a:picLocks noChangeAspect="1" noChangeArrowheads="1"/>
              </p:cNvPicPr>
              <p:nvPr/>
            </p:nvPicPr>
            <p:blipFill>
              <a:blip r:embed="rId8" cstate="print"/>
              <a:srcRect/>
              <a:stretch>
                <a:fillRect/>
              </a:stretch>
            </p:blipFill>
            <p:spPr bwMode="auto">
              <a:xfrm>
                <a:off x="7236296" y="1288440"/>
                <a:ext cx="1219054" cy="8226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062" name="Text Box 13"/>
              <p:cNvSpPr txBox="1">
                <a:spLocks noChangeArrowheads="1"/>
              </p:cNvSpPr>
              <p:nvPr/>
            </p:nvSpPr>
            <p:spPr bwMode="auto">
              <a:xfrm>
                <a:off x="7389128" y="2283718"/>
                <a:ext cx="906017" cy="30008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sz="1350" b="1" dirty="0">
                    <a:solidFill>
                      <a:srgbClr val="002060"/>
                    </a:solidFill>
                    <a:latin typeface="+mj-lt"/>
                  </a:rPr>
                  <a:t>X9800 IR</a:t>
                </a:r>
              </a:p>
            </p:txBody>
          </p:sp>
        </p:grpSp>
        <p:sp>
          <p:nvSpPr>
            <p:cNvPr id="20" name="Text Box 12">
              <a:extLst>
                <a:ext uri="{FF2B5EF4-FFF2-40B4-BE49-F238E27FC236}">
                  <a16:creationId xmlns:a16="http://schemas.microsoft.com/office/drawing/2014/main" id="{7EC1DA3E-A239-4B62-9006-E6B35235B7F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252579" y="3426949"/>
              <a:ext cx="2895485" cy="2000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IR</a:t>
              </a:r>
              <a:r>
                <a:rPr lang="en-US" sz="700" dirty="0">
                  <a:solidFill>
                    <a:srgbClr val="002060"/>
                  </a:solidFill>
                  <a:latin typeface="+mj-lt"/>
                </a:rPr>
                <a:t> Multifréquence</a:t>
              </a:r>
            </a:p>
          </p:txBody>
        </p:sp>
        <p:sp>
          <p:nvSpPr>
            <p:cNvPr id="21" name="Text Box 12">
              <a:extLst>
                <a:ext uri="{FF2B5EF4-FFF2-40B4-BE49-F238E27FC236}">
                  <a16:creationId xmlns:a16="http://schemas.microsoft.com/office/drawing/2014/main" id="{BFE3A628-853F-48BE-A9BB-2E65C21D2BA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367931" y="3426949"/>
              <a:ext cx="400161" cy="20005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IR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23" name="Text Box 12">
              <a:extLst>
                <a:ext uri="{FF2B5EF4-FFF2-40B4-BE49-F238E27FC236}">
                  <a16:creationId xmlns:a16="http://schemas.microsoft.com/office/drawing/2014/main" id="{A0F3CB29-92A2-4761-9F8D-D7E4AB500F53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7630823" y="3426949"/>
              <a:ext cx="929816" cy="20005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IR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24" name="Text Box 12">
              <a:extLst>
                <a:ext uri="{FF2B5EF4-FFF2-40B4-BE49-F238E27FC236}">
                  <a16:creationId xmlns:a16="http://schemas.microsoft.com/office/drawing/2014/main" id="{929083C2-1B82-4D6E-A126-6043B652293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03847" y="3426950"/>
              <a:ext cx="796054" cy="20005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UV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CCAE1ED-BC2F-7DFB-6EF5-3F16D104051F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détecteurs de la Série X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0F0D6440-4054-C74D-75A1-30A17E12E110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2" name="Rectangle 11">
              <a:hlinkClick r:id="rId9" action="ppaction://hlinksldjump"/>
              <a:extLst>
                <a:ext uri="{FF2B5EF4-FFF2-40B4-BE49-F238E27FC236}">
                  <a16:creationId xmlns:a16="http://schemas.microsoft.com/office/drawing/2014/main" id="{70321047-AF99-DA07-C5ED-5A843FFF3EAF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ZoneTexte 12">
              <a:hlinkClick r:id="rId10" action="ppaction://hlinksldjump"/>
              <a:extLst>
                <a:ext uri="{FF2B5EF4-FFF2-40B4-BE49-F238E27FC236}">
                  <a16:creationId xmlns:a16="http://schemas.microsoft.com/office/drawing/2014/main" id="{75F8CD06-D739-E643-7312-1A1DE1625489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4" name="ZoneTexte 13">
              <a:hlinkClick r:id="rId11" action="ppaction://hlinksldjump"/>
              <a:extLst>
                <a:ext uri="{FF2B5EF4-FFF2-40B4-BE49-F238E27FC236}">
                  <a16:creationId xmlns:a16="http://schemas.microsoft.com/office/drawing/2014/main" id="{F0DA50D7-F46E-8850-2BE2-20168D0F013D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5" name="ZoneTexte 14">
              <a:hlinkClick r:id="rId12" action="ppaction://hlinksldjump"/>
              <a:extLst>
                <a:ext uri="{FF2B5EF4-FFF2-40B4-BE49-F238E27FC236}">
                  <a16:creationId xmlns:a16="http://schemas.microsoft.com/office/drawing/2014/main" id="{303ABDD8-5965-4432-4E19-588B88772B57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6" name="Image 15" descr="Une image contenant clipart&#10;&#10;Description générée automatiquement">
              <a:hlinkClick r:id="rId9" action="ppaction://hlinksldjump"/>
              <a:extLst>
                <a:ext uri="{FF2B5EF4-FFF2-40B4-BE49-F238E27FC236}">
                  <a16:creationId xmlns:a16="http://schemas.microsoft.com/office/drawing/2014/main" id="{2FA9C1F0-97E7-C0B5-D581-A510F75753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7" name="ZoneTexte 16">
              <a:hlinkClick r:id="rId14" action="ppaction://hlinksldjump"/>
              <a:extLst>
                <a:ext uri="{FF2B5EF4-FFF2-40B4-BE49-F238E27FC236}">
                  <a16:creationId xmlns:a16="http://schemas.microsoft.com/office/drawing/2014/main" id="{D8FFE5FE-AEFE-CFF7-18BB-C5C210029E39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8" name="ZoneTexte 17">
              <a:hlinkClick r:id="rId15" action="ppaction://hlinksldjump"/>
              <a:extLst>
                <a:ext uri="{FF2B5EF4-FFF2-40B4-BE49-F238E27FC236}">
                  <a16:creationId xmlns:a16="http://schemas.microsoft.com/office/drawing/2014/main" id="{C5AF9A27-F728-99FA-3DD3-6A49C03100E3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1485900" y="114300"/>
            <a:ext cx="6172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altLang="en-US" sz="2400">
              <a:solidFill>
                <a:schemeClr val="hlink"/>
              </a:solidFill>
            </a:endParaRPr>
          </a:p>
        </p:txBody>
      </p:sp>
      <p:sp>
        <p:nvSpPr>
          <p:cNvPr id="58376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</a:t>
            </a:r>
            <a:endParaRPr lang="fr-F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9B0ACB-38C9-8128-81ED-64D69E7AF06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détecteurs de la Série X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817A369-0EFA-784E-1926-750382E63F07}"/>
              </a:ext>
            </a:extLst>
          </p:cNvPr>
          <p:cNvGrpSpPr/>
          <p:nvPr/>
        </p:nvGrpSpPr>
        <p:grpSpPr>
          <a:xfrm>
            <a:off x="931694" y="1155153"/>
            <a:ext cx="8010441" cy="3145372"/>
            <a:chOff x="931694" y="1347614"/>
            <a:chExt cx="8010441" cy="3145372"/>
          </a:xfrm>
        </p:grpSpPr>
        <p:sp>
          <p:nvSpPr>
            <p:cNvPr id="58372" name="AutoShape 4" descr="Z"/>
            <p:cNvSpPr>
              <a:spLocks noChangeAspect="1" noChangeArrowheads="1"/>
            </p:cNvSpPr>
            <p:nvPr/>
          </p:nvSpPr>
          <p:spPr bwMode="auto">
            <a:xfrm>
              <a:off x="3539730" y="2022872"/>
              <a:ext cx="2064544" cy="1250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en-US" sz="1534"/>
            </a:p>
          </p:txBody>
        </p:sp>
        <p:sp>
          <p:nvSpPr>
            <p:cNvPr id="58373" name="AutoShape 5" descr="Z"/>
            <p:cNvSpPr>
              <a:spLocks noChangeAspect="1" noChangeArrowheads="1"/>
            </p:cNvSpPr>
            <p:nvPr/>
          </p:nvSpPr>
          <p:spPr bwMode="auto">
            <a:xfrm>
              <a:off x="3539730" y="2022872"/>
              <a:ext cx="2064544" cy="1250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en-US" sz="1534"/>
            </a:p>
          </p:txBody>
        </p:sp>
        <p:sp>
          <p:nvSpPr>
            <p:cNvPr id="58374" name="AutoShape 6" descr="Z"/>
            <p:cNvSpPr>
              <a:spLocks noChangeAspect="1" noChangeArrowheads="1"/>
            </p:cNvSpPr>
            <p:nvPr/>
          </p:nvSpPr>
          <p:spPr bwMode="auto">
            <a:xfrm>
              <a:off x="3539730" y="2022872"/>
              <a:ext cx="2064544" cy="1250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en-US" sz="1534"/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73AA6896-97FB-4811-8BA9-A0EAC1340E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2611"/>
            <a:stretch/>
          </p:blipFill>
          <p:spPr>
            <a:xfrm>
              <a:off x="931694" y="2289910"/>
              <a:ext cx="6367539" cy="2203076"/>
            </a:xfrm>
            <a:prstGeom prst="rect">
              <a:avLst/>
            </a:prstGeom>
          </p:spPr>
        </p:pic>
        <p:pic>
          <p:nvPicPr>
            <p:cNvPr id="24" name="Picture 24" descr="M:\DEC Library - Graphics\Marcom Photo Library\JPEGs\Flame\X3301.jpg">
              <a:extLst>
                <a:ext uri="{FF2B5EF4-FFF2-40B4-BE49-F238E27FC236}">
                  <a16:creationId xmlns:a16="http://schemas.microsoft.com/office/drawing/2014/main" id="{B7C23084-2A94-41D5-83C8-DD1FE3470C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691" y="1347614"/>
              <a:ext cx="857297" cy="52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 Box 12">
              <a:extLst>
                <a:ext uri="{FF2B5EF4-FFF2-40B4-BE49-F238E27FC236}">
                  <a16:creationId xmlns:a16="http://schemas.microsoft.com/office/drawing/2014/main" id="{301BF7B7-B0C1-4A8A-9616-E62CD83E26F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9752" y="2092664"/>
              <a:ext cx="1758638" cy="2000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IR</a:t>
              </a:r>
              <a:r>
                <a:rPr lang="en-US" sz="700" dirty="0">
                  <a:solidFill>
                    <a:srgbClr val="002060"/>
                  </a:solidFill>
                  <a:latin typeface="+mj-lt"/>
                </a:rPr>
                <a:t> Multifréquence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5411C9E7-2254-41E9-AE05-0668639AC630}"/>
                </a:ext>
              </a:extLst>
            </p:cNvPr>
            <p:cNvSpPr txBox="1"/>
            <p:nvPr/>
          </p:nvSpPr>
          <p:spPr>
            <a:xfrm>
              <a:off x="3404297" y="1902556"/>
              <a:ext cx="57606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X3302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71DB6858-A207-4DBF-815D-7C0DE329682F}"/>
                </a:ext>
              </a:extLst>
            </p:cNvPr>
            <p:cNvSpPr txBox="1"/>
            <p:nvPr/>
          </p:nvSpPr>
          <p:spPr>
            <a:xfrm>
              <a:off x="2424307" y="1908965"/>
              <a:ext cx="57606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X3301</a:t>
              </a:r>
              <a:endParaRPr lang="fr-FR" dirty="0">
                <a:solidFill>
                  <a:srgbClr val="002060"/>
                </a:solidFill>
              </a:endParaRPr>
            </a:p>
          </p:txBody>
        </p:sp>
        <p:pic>
          <p:nvPicPr>
            <p:cNvPr id="35" name="Picture 24" descr="M:\DEC Library - Graphics\Marcom Photo Library\JPEGs\Flame\X3301.jpg">
              <a:extLst>
                <a:ext uri="{FF2B5EF4-FFF2-40B4-BE49-F238E27FC236}">
                  <a16:creationId xmlns:a16="http://schemas.microsoft.com/office/drawing/2014/main" id="{7AC1D996-EE96-4633-914D-2BE7993BCC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268" y="1375261"/>
              <a:ext cx="812122" cy="497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D163FB5D-7472-4C93-825D-983A530A0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93533" y="3043463"/>
              <a:ext cx="1148602" cy="233442"/>
            </a:xfrm>
            <a:prstGeom prst="rect">
              <a:avLst/>
            </a:prstGeom>
          </p:spPr>
        </p:pic>
        <p:sp>
          <p:nvSpPr>
            <p:cNvPr id="42" name="Text Box 12">
              <a:extLst>
                <a:ext uri="{FF2B5EF4-FFF2-40B4-BE49-F238E27FC236}">
                  <a16:creationId xmlns:a16="http://schemas.microsoft.com/office/drawing/2014/main" id="{45A22894-3FAF-4043-B60A-6603D8A34D7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354130" y="2092664"/>
              <a:ext cx="796054" cy="20005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UV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772F7C3F-D952-442D-B821-16A5A3C01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3" t="2222" r="10290" b="15001"/>
            <a:stretch/>
          </p:blipFill>
          <p:spPr>
            <a:xfrm flipH="1">
              <a:off x="4419718" y="1382560"/>
              <a:ext cx="611924" cy="497017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2B407391-2E4F-45FF-9F26-861744801013}"/>
                </a:ext>
              </a:extLst>
            </p:cNvPr>
            <p:cNvSpPr txBox="1"/>
            <p:nvPr/>
          </p:nvSpPr>
          <p:spPr>
            <a:xfrm>
              <a:off x="4437648" y="1899821"/>
              <a:ext cx="57606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X5200</a:t>
              </a:r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44904E10-5DB6-4A35-A91E-1F6EDCF3E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" b="13601"/>
            <a:stretch/>
          </p:blipFill>
          <p:spPr>
            <a:xfrm>
              <a:off x="5220072" y="1382560"/>
              <a:ext cx="878679" cy="524560"/>
            </a:xfrm>
            <a:prstGeom prst="rect">
              <a:avLst/>
            </a:prstGeom>
          </p:spPr>
        </p:pic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29455454-FFD4-4A2F-9C7B-2C16B7E52996}"/>
                </a:ext>
              </a:extLst>
            </p:cNvPr>
            <p:cNvSpPr txBox="1"/>
            <p:nvPr/>
          </p:nvSpPr>
          <p:spPr>
            <a:xfrm>
              <a:off x="5482757" y="1899821"/>
              <a:ext cx="57606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X9800</a:t>
              </a: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4C6E7132-F90D-4973-A596-3E847082AD8E}"/>
                </a:ext>
              </a:extLst>
            </p:cNvPr>
            <p:cNvSpPr txBox="1"/>
            <p:nvPr/>
          </p:nvSpPr>
          <p:spPr>
            <a:xfrm>
              <a:off x="6464125" y="1899821"/>
              <a:ext cx="57606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X2200</a:t>
              </a:r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06426960-A478-4841-BF05-900FAC926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97"/>
            <a:stretch/>
          </p:blipFill>
          <p:spPr>
            <a:xfrm>
              <a:off x="6306843" y="1374935"/>
              <a:ext cx="890628" cy="532186"/>
            </a:xfrm>
            <a:prstGeom prst="rect">
              <a:avLst/>
            </a:prstGeom>
          </p:spPr>
        </p:pic>
        <p:sp>
          <p:nvSpPr>
            <p:cNvPr id="4" name="Text Box 12">
              <a:extLst>
                <a:ext uri="{FF2B5EF4-FFF2-40B4-BE49-F238E27FC236}">
                  <a16:creationId xmlns:a16="http://schemas.microsoft.com/office/drawing/2014/main" id="{60B294D5-49D3-983D-67A3-B4CCA4FAB45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53266" y="2082219"/>
              <a:ext cx="400161" cy="20005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UV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5" name="Text Box 12">
              <a:extLst>
                <a:ext uri="{FF2B5EF4-FFF2-40B4-BE49-F238E27FC236}">
                  <a16:creationId xmlns:a16="http://schemas.microsoft.com/office/drawing/2014/main" id="{25381D3B-64D1-B6D4-7B92-C6887BF13CDC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9158" y="2082219"/>
              <a:ext cx="400161" cy="20005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IR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68333C2E-C45C-DC04-E273-13447ECFE089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98368" y="2092663"/>
              <a:ext cx="878679" cy="20005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IR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1D4D2CD9-AAE6-BECF-A59D-73E6E52D1380}"/>
              </a:ext>
            </a:extLst>
          </p:cNvPr>
          <p:cNvSpPr txBox="1"/>
          <p:nvPr/>
        </p:nvSpPr>
        <p:spPr>
          <a:xfrm>
            <a:off x="272588" y="1349634"/>
            <a:ext cx="1707124" cy="276999"/>
          </a:xfrm>
          <a:prstGeom prst="rect">
            <a:avLst/>
          </a:prstGeom>
          <a:solidFill>
            <a:srgbClr val="E5CFBF"/>
          </a:solidFill>
        </p:spPr>
        <p:txBody>
          <a:bodyPr wrap="square">
            <a:spAutoFit/>
          </a:bodyPr>
          <a:lstStyle/>
          <a:p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Applications 1</a:t>
            </a:r>
            <a:endParaRPr lang="fr-FR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F55B11B9-4BA3-DA4B-EFC1-8CB1972FD55E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5" name="Rectangle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0C6297BE-BDE6-174F-C3D7-8802FC45102F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ZoneTexte 15">
              <a:hlinkClick r:id="rId10" action="ppaction://hlinksldjump"/>
              <a:extLst>
                <a:ext uri="{FF2B5EF4-FFF2-40B4-BE49-F238E27FC236}">
                  <a16:creationId xmlns:a16="http://schemas.microsoft.com/office/drawing/2014/main" id="{45620FAC-1D47-6DC0-08F1-ABFB1D0B6936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7" name="ZoneTexte 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64D451DE-AA70-E91A-AA21-17B9AD6DC7E5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8" name="ZoneTexte 17">
              <a:hlinkClick r:id="rId12" action="ppaction://hlinksldjump"/>
              <a:extLst>
                <a:ext uri="{FF2B5EF4-FFF2-40B4-BE49-F238E27FC236}">
                  <a16:creationId xmlns:a16="http://schemas.microsoft.com/office/drawing/2014/main" id="{83BB3EBE-AE2D-3544-53E0-4A6B562BD08D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9" name="Image 18" descr="Une image contenant clipart&#10;&#10;Description générée automatiquement">
              <a:hlinkClick r:id="rId9" action="ppaction://hlinksldjump"/>
              <a:extLst>
                <a:ext uri="{FF2B5EF4-FFF2-40B4-BE49-F238E27FC236}">
                  <a16:creationId xmlns:a16="http://schemas.microsoft.com/office/drawing/2014/main" id="{75733D76-51DE-AB9A-0A59-2361759EC3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0" name="ZoneTexte 19">
              <a:hlinkClick r:id="rId14" action="ppaction://hlinksldjump"/>
              <a:extLst>
                <a:ext uri="{FF2B5EF4-FFF2-40B4-BE49-F238E27FC236}">
                  <a16:creationId xmlns:a16="http://schemas.microsoft.com/office/drawing/2014/main" id="{594A54E4-65FE-BF80-0DEC-F5D4E599D3A0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1" name="ZoneTexte 20">
              <a:hlinkClick r:id="rId15" action="ppaction://hlinksldjump"/>
              <a:extLst>
                <a:ext uri="{FF2B5EF4-FFF2-40B4-BE49-F238E27FC236}">
                  <a16:creationId xmlns:a16="http://schemas.microsoft.com/office/drawing/2014/main" id="{71DEF77B-CD72-4BE5-BD41-A0BF2462882D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751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ChangeArrowheads="1"/>
          </p:cNvSpPr>
          <p:nvPr/>
        </p:nvSpPr>
        <p:spPr bwMode="auto">
          <a:xfrm>
            <a:off x="1485900" y="114300"/>
            <a:ext cx="6172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altLang="en-US" sz="2400" dirty="0">
              <a:solidFill>
                <a:schemeClr val="hlink"/>
              </a:solidFill>
            </a:endParaRPr>
          </a:p>
        </p:txBody>
      </p:sp>
      <p:sp>
        <p:nvSpPr>
          <p:cNvPr id="58375" name="Content Placeholder 2"/>
          <p:cNvSpPr>
            <a:spLocks/>
          </p:cNvSpPr>
          <p:nvPr/>
        </p:nvSpPr>
        <p:spPr bwMode="auto">
          <a:xfrm>
            <a:off x="1485900" y="933448"/>
            <a:ext cx="6172200" cy="3311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13122" indent="-213122">
              <a:spcBef>
                <a:spcPct val="50000"/>
              </a:spcBef>
              <a:buFontTx/>
              <a:buChar char="•"/>
            </a:pPr>
            <a:endParaRPr lang="en-US" altLang="en-US" sz="1350" dirty="0"/>
          </a:p>
        </p:txBody>
      </p:sp>
      <p:sp>
        <p:nvSpPr>
          <p:cNvPr id="58376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</a:t>
            </a:r>
            <a:endParaRPr lang="fr-FR" altLang="en-US" dirty="0"/>
          </a:p>
        </p:txBody>
      </p:sp>
      <p:sp>
        <p:nvSpPr>
          <p:cNvPr id="58377" name="Content Placeholder 10"/>
          <p:cNvSpPr>
            <a:spLocks noGrp="1"/>
          </p:cNvSpPr>
          <p:nvPr>
            <p:ph idx="4294967295"/>
          </p:nvPr>
        </p:nvSpPr>
        <p:spPr>
          <a:xfrm>
            <a:off x="0" y="866775"/>
            <a:ext cx="6172200" cy="37719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476CAD-C6AA-8A7A-4C24-97B0D027176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détecteurs de la Série X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94FF5DD-B60B-0EC6-766D-3417CF59D187}"/>
              </a:ext>
            </a:extLst>
          </p:cNvPr>
          <p:cNvGrpSpPr/>
          <p:nvPr/>
        </p:nvGrpSpPr>
        <p:grpSpPr>
          <a:xfrm>
            <a:off x="942744" y="1155153"/>
            <a:ext cx="7999391" cy="3087312"/>
            <a:chOff x="942744" y="1347614"/>
            <a:chExt cx="7999391" cy="3087312"/>
          </a:xfrm>
        </p:grpSpPr>
        <p:sp>
          <p:nvSpPr>
            <p:cNvPr id="58372" name="AutoShape 4" descr="Z"/>
            <p:cNvSpPr>
              <a:spLocks noChangeAspect="1" noChangeArrowheads="1"/>
            </p:cNvSpPr>
            <p:nvPr/>
          </p:nvSpPr>
          <p:spPr bwMode="auto">
            <a:xfrm>
              <a:off x="3539730" y="2022872"/>
              <a:ext cx="2064544" cy="1250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en-US" sz="1534" dirty="0"/>
            </a:p>
          </p:txBody>
        </p:sp>
        <p:sp>
          <p:nvSpPr>
            <p:cNvPr id="58373" name="AutoShape 5" descr="Z"/>
            <p:cNvSpPr>
              <a:spLocks noChangeAspect="1" noChangeArrowheads="1"/>
            </p:cNvSpPr>
            <p:nvPr/>
          </p:nvSpPr>
          <p:spPr bwMode="auto">
            <a:xfrm>
              <a:off x="3539730" y="2022872"/>
              <a:ext cx="2064544" cy="1250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en-US" sz="1534" dirty="0"/>
            </a:p>
          </p:txBody>
        </p:sp>
        <p:sp>
          <p:nvSpPr>
            <p:cNvPr id="58374" name="AutoShape 6" descr="Z"/>
            <p:cNvSpPr>
              <a:spLocks noChangeAspect="1" noChangeArrowheads="1"/>
            </p:cNvSpPr>
            <p:nvPr/>
          </p:nvSpPr>
          <p:spPr bwMode="auto">
            <a:xfrm>
              <a:off x="3539730" y="2022872"/>
              <a:ext cx="2064544" cy="12501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altLang="en-US" sz="1534" dirty="0"/>
            </a:p>
          </p:txBody>
        </p:sp>
        <p:sp>
          <p:nvSpPr>
            <p:cNvPr id="16" name="Text Box 8">
              <a:extLst>
                <a:ext uri="{FF2B5EF4-FFF2-40B4-BE49-F238E27FC236}">
                  <a16:creationId xmlns:a16="http://schemas.microsoft.com/office/drawing/2014/main" id="{3C881918-C409-4E16-A763-C7BDB6366E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53654" y="1949582"/>
              <a:ext cx="133215" cy="2050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en-US" sz="1350" dirty="0">
                <a:latin typeface="+mj-lt"/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C9D9A61-E548-44B0-9306-2E294C364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2744" y="2291357"/>
              <a:ext cx="6399641" cy="2143569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D51CFDF-B608-41B8-B81A-9DC656452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3533" y="3043463"/>
              <a:ext cx="1148602" cy="233442"/>
            </a:xfrm>
            <a:prstGeom prst="rect">
              <a:avLst/>
            </a:prstGeom>
          </p:spPr>
        </p:pic>
        <p:pic>
          <p:nvPicPr>
            <p:cNvPr id="33" name="Picture 24" descr="M:\DEC Library - Graphics\Marcom Photo Library\JPEGs\Flame\X3301.jpg">
              <a:extLst>
                <a:ext uri="{FF2B5EF4-FFF2-40B4-BE49-F238E27FC236}">
                  <a16:creationId xmlns:a16="http://schemas.microsoft.com/office/drawing/2014/main" id="{4E8EBEB7-FC29-482C-A498-825AB9376D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691" y="1347614"/>
              <a:ext cx="857297" cy="524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B7E31000-E4AB-4C6B-9C94-883C84E8E4E1}"/>
                </a:ext>
              </a:extLst>
            </p:cNvPr>
            <p:cNvSpPr txBox="1"/>
            <p:nvPr/>
          </p:nvSpPr>
          <p:spPr>
            <a:xfrm>
              <a:off x="3404297" y="1902556"/>
              <a:ext cx="57606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X3302</a:t>
              </a:r>
            </a:p>
          </p:txBody>
        </p: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5BDC8845-F875-4AA3-81BA-822CFBD093D0}"/>
                </a:ext>
              </a:extLst>
            </p:cNvPr>
            <p:cNvSpPr txBox="1"/>
            <p:nvPr/>
          </p:nvSpPr>
          <p:spPr>
            <a:xfrm>
              <a:off x="2424307" y="1908965"/>
              <a:ext cx="57606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X3301</a:t>
              </a:r>
              <a:endParaRPr lang="fr-FR" dirty="0">
                <a:solidFill>
                  <a:srgbClr val="002060"/>
                </a:solidFill>
              </a:endParaRPr>
            </a:p>
          </p:txBody>
        </p:sp>
        <p:pic>
          <p:nvPicPr>
            <p:cNvPr id="37" name="Picture 24" descr="M:\DEC Library - Graphics\Marcom Photo Library\JPEGs\Flame\X3301.jpg">
              <a:extLst>
                <a:ext uri="{FF2B5EF4-FFF2-40B4-BE49-F238E27FC236}">
                  <a16:creationId xmlns:a16="http://schemas.microsoft.com/office/drawing/2014/main" id="{8FF7C4E8-377A-4F8B-B581-83514099C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6268" y="1375261"/>
              <a:ext cx="812122" cy="497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B47A25FF-E91C-4F8A-99DB-8F32244137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63" t="2222" r="10290" b="15001"/>
            <a:stretch/>
          </p:blipFill>
          <p:spPr>
            <a:xfrm flipH="1">
              <a:off x="4419718" y="1382560"/>
              <a:ext cx="611924" cy="497017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A3E6F5AC-ED0F-4674-98C3-6DACFF8D39AD}"/>
                </a:ext>
              </a:extLst>
            </p:cNvPr>
            <p:cNvSpPr txBox="1"/>
            <p:nvPr/>
          </p:nvSpPr>
          <p:spPr>
            <a:xfrm>
              <a:off x="4437648" y="1899821"/>
              <a:ext cx="57606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X5200</a:t>
              </a:r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66F73A80-44DA-46E6-9C8B-6AFA2051E1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83" b="13601"/>
            <a:stretch/>
          </p:blipFill>
          <p:spPr>
            <a:xfrm>
              <a:off x="5220072" y="1382560"/>
              <a:ext cx="878679" cy="524560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C243BF8A-D682-4A17-81BE-1CE27DCC9B89}"/>
                </a:ext>
              </a:extLst>
            </p:cNvPr>
            <p:cNvSpPr txBox="1"/>
            <p:nvPr/>
          </p:nvSpPr>
          <p:spPr>
            <a:xfrm>
              <a:off x="5482757" y="1899821"/>
              <a:ext cx="57606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X9800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CE918018-9C81-4670-9CB3-EDFC104622E8}"/>
                </a:ext>
              </a:extLst>
            </p:cNvPr>
            <p:cNvSpPr txBox="1"/>
            <p:nvPr/>
          </p:nvSpPr>
          <p:spPr>
            <a:xfrm>
              <a:off x="6464125" y="1899821"/>
              <a:ext cx="576065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kumimoji="0" lang="en-US" sz="700" b="1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X2200</a:t>
              </a:r>
            </a:p>
          </p:txBody>
        </p:sp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FE9C0A8E-DB2E-437F-8DB8-C349F0A6E0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97"/>
            <a:stretch/>
          </p:blipFill>
          <p:spPr>
            <a:xfrm>
              <a:off x="6306843" y="1374935"/>
              <a:ext cx="890628" cy="532186"/>
            </a:xfrm>
            <a:prstGeom prst="rect">
              <a:avLst/>
            </a:prstGeom>
          </p:spPr>
        </p:pic>
        <p:sp>
          <p:nvSpPr>
            <p:cNvPr id="4" name="Text Box 12">
              <a:extLst>
                <a:ext uri="{FF2B5EF4-FFF2-40B4-BE49-F238E27FC236}">
                  <a16:creationId xmlns:a16="http://schemas.microsoft.com/office/drawing/2014/main" id="{46C5C967-CE00-D07E-32E0-7FF5E0FDF065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2339752" y="2083341"/>
              <a:ext cx="1758638" cy="20005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IR</a:t>
              </a:r>
              <a:r>
                <a:rPr lang="en-US" sz="700" dirty="0">
                  <a:solidFill>
                    <a:srgbClr val="002060"/>
                  </a:solidFill>
                  <a:latin typeface="+mj-lt"/>
                </a:rPr>
                <a:t> Multifréquence</a:t>
              </a:r>
            </a:p>
          </p:txBody>
        </p:sp>
        <p:sp>
          <p:nvSpPr>
            <p:cNvPr id="5" name="Text Box 12">
              <a:extLst>
                <a:ext uri="{FF2B5EF4-FFF2-40B4-BE49-F238E27FC236}">
                  <a16:creationId xmlns:a16="http://schemas.microsoft.com/office/drawing/2014/main" id="{296187B3-FA6C-B729-6F3D-8DE43F3AB9AE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354130" y="2083341"/>
              <a:ext cx="796054" cy="20005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UV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6" name="Text Box 12">
              <a:extLst>
                <a:ext uri="{FF2B5EF4-FFF2-40B4-BE49-F238E27FC236}">
                  <a16:creationId xmlns:a16="http://schemas.microsoft.com/office/drawing/2014/main" id="{B65B89D7-ECB6-3604-3C07-278A5E7B611A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353266" y="2072896"/>
              <a:ext cx="400161" cy="20005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UV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8" name="Text Box 12">
              <a:extLst>
                <a:ext uri="{FF2B5EF4-FFF2-40B4-BE49-F238E27FC236}">
                  <a16:creationId xmlns:a16="http://schemas.microsoft.com/office/drawing/2014/main" id="{6BCC7942-AEA1-4D7E-A230-8B72247647D8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749158" y="2072896"/>
              <a:ext cx="400161" cy="20005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IR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9" name="Text Box 12">
              <a:extLst>
                <a:ext uri="{FF2B5EF4-FFF2-40B4-BE49-F238E27FC236}">
                  <a16:creationId xmlns:a16="http://schemas.microsoft.com/office/drawing/2014/main" id="{FBCC625B-0145-4633-7079-BA7F8BBE50FB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98368" y="2083340"/>
              <a:ext cx="878679" cy="20005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IR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34611169-F5B9-E4FA-603E-D893F41A7BB7}"/>
              </a:ext>
            </a:extLst>
          </p:cNvPr>
          <p:cNvSpPr txBox="1"/>
          <p:nvPr/>
        </p:nvSpPr>
        <p:spPr>
          <a:xfrm>
            <a:off x="272588" y="1349634"/>
            <a:ext cx="1707124" cy="276999"/>
          </a:xfrm>
          <a:prstGeom prst="rect">
            <a:avLst/>
          </a:prstGeom>
          <a:solidFill>
            <a:srgbClr val="E5CFBF"/>
          </a:solidFill>
        </p:spPr>
        <p:txBody>
          <a:bodyPr wrap="square">
            <a:spAutoFit/>
          </a:bodyPr>
          <a:lstStyle/>
          <a:p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Applications 2</a:t>
            </a:r>
            <a:endParaRPr lang="fr-FR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7A60350-9965-9F21-BE3A-AD5055B99DC5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4" name="Rectangle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979464EA-6D9A-5B81-E231-050B6EF126A0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ZoneTexte 14">
              <a:hlinkClick r:id="rId10" action="ppaction://hlinksldjump"/>
              <a:extLst>
                <a:ext uri="{FF2B5EF4-FFF2-40B4-BE49-F238E27FC236}">
                  <a16:creationId xmlns:a16="http://schemas.microsoft.com/office/drawing/2014/main" id="{209843C5-CD89-5BAD-EC1D-EF4F3480A4B9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7" name="ZoneTexte 16">
              <a:hlinkClick r:id="rId11" action="ppaction://hlinksldjump"/>
              <a:extLst>
                <a:ext uri="{FF2B5EF4-FFF2-40B4-BE49-F238E27FC236}">
                  <a16:creationId xmlns:a16="http://schemas.microsoft.com/office/drawing/2014/main" id="{F6533B7B-638C-B14A-E157-3C7F7E49799E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8" name="ZoneTexte 17">
              <a:hlinkClick r:id="rId12" action="ppaction://hlinksldjump"/>
              <a:extLst>
                <a:ext uri="{FF2B5EF4-FFF2-40B4-BE49-F238E27FC236}">
                  <a16:creationId xmlns:a16="http://schemas.microsoft.com/office/drawing/2014/main" id="{2319DCB9-B30A-37D9-7B25-8BFEEF1BF503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9" name="Image 18" descr="Une image contenant clipart&#10;&#10;Description générée automatiquement">
              <a:hlinkClick r:id="rId9" action="ppaction://hlinksldjump"/>
              <a:extLst>
                <a:ext uri="{FF2B5EF4-FFF2-40B4-BE49-F238E27FC236}">
                  <a16:creationId xmlns:a16="http://schemas.microsoft.com/office/drawing/2014/main" id="{ED834475-DC36-2041-FDAD-9C9B55653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0" name="ZoneTexte 19">
              <a:hlinkClick r:id="rId14" action="ppaction://hlinksldjump"/>
              <a:extLst>
                <a:ext uri="{FF2B5EF4-FFF2-40B4-BE49-F238E27FC236}">
                  <a16:creationId xmlns:a16="http://schemas.microsoft.com/office/drawing/2014/main" id="{4935F375-C09B-D4A2-6D81-BB8C87759877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1" name="ZoneTexte 20">
              <a:hlinkClick r:id="rId15" action="ppaction://hlinksldjump"/>
              <a:extLst>
                <a:ext uri="{FF2B5EF4-FFF2-40B4-BE49-F238E27FC236}">
                  <a16:creationId xmlns:a16="http://schemas.microsoft.com/office/drawing/2014/main" id="{C3419632-2562-AC70-5960-6F450B265C9A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45000"/>
              </a:lnSpc>
              <a:spcBef>
                <a:spcPct val="105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UV</a:t>
            </a:r>
            <a:endParaRPr lang="fr-FR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2CAF49-DAF4-B70B-E789-FF4CC1057250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Fonctionnement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A5B9331-908E-C33B-A7C0-7E9C6764DB37}"/>
              </a:ext>
            </a:extLst>
          </p:cNvPr>
          <p:cNvGrpSpPr/>
          <p:nvPr/>
        </p:nvGrpSpPr>
        <p:grpSpPr>
          <a:xfrm>
            <a:off x="251520" y="1152763"/>
            <a:ext cx="8638791" cy="2787139"/>
            <a:chOff x="251520" y="1705264"/>
            <a:chExt cx="8638791" cy="2787139"/>
          </a:xfrm>
        </p:grpSpPr>
        <p:pic>
          <p:nvPicPr>
            <p:cNvPr id="49157" name="Picture 4"/>
            <p:cNvPicPr>
              <a:picLocks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69791" y="2276934"/>
              <a:ext cx="3820520" cy="221546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Content Placeholder 12">
              <a:extLst>
                <a:ext uri="{FF2B5EF4-FFF2-40B4-BE49-F238E27FC236}">
                  <a16:creationId xmlns:a16="http://schemas.microsoft.com/office/drawing/2014/main" id="{596F060D-0C95-4B0E-978B-F54752877B61}"/>
                </a:ext>
              </a:extLst>
            </p:cNvPr>
            <p:cNvSpPr txBox="1">
              <a:spLocks/>
            </p:cNvSpPr>
            <p:nvPr/>
          </p:nvSpPr>
          <p:spPr>
            <a:xfrm>
              <a:off x="251520" y="1707654"/>
              <a:ext cx="1584176" cy="2043839"/>
            </a:xfrm>
            <a:prstGeom prst="rect">
              <a:avLst/>
            </a:prstGeom>
          </p:spPr>
          <p:txBody>
            <a:bodyPr/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400" kern="120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2000" kern="120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800" kern="120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kern="120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600" kern="1200">
                  <a:solidFill>
                    <a:schemeClr val="bg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284156" indent="-284156">
                <a:lnSpc>
                  <a:spcPct val="145000"/>
                </a:lnSpc>
                <a:spcBef>
                  <a:spcPct val="105000"/>
                </a:spcBef>
                <a:buFontTx/>
                <a:buChar char="•"/>
              </a:pPr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UV</a:t>
              </a:r>
            </a:p>
            <a:p>
              <a:pPr marL="284156" indent="-284156">
                <a:lnSpc>
                  <a:spcPct val="145000"/>
                </a:lnSpc>
                <a:spcBef>
                  <a:spcPct val="55000"/>
                </a:spcBef>
                <a:buFontTx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IR</a:t>
              </a:r>
            </a:p>
            <a:p>
              <a:pPr marL="284156" indent="-284156">
                <a:lnSpc>
                  <a:spcPct val="145000"/>
                </a:lnSpc>
                <a:spcBef>
                  <a:spcPct val="55000"/>
                </a:spcBef>
                <a:buFontTx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Multi-IR</a:t>
              </a:r>
            </a:p>
            <a:p>
              <a:pPr marL="284156" indent="-284156">
                <a:lnSpc>
                  <a:spcPct val="145000"/>
                </a:lnSpc>
                <a:spcBef>
                  <a:spcPct val="55000"/>
                </a:spcBef>
                <a:buFontTx/>
                <a:buChar char="•"/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</a:rPr>
                <a:t>Multi-IR H</a:t>
              </a:r>
              <a:r>
                <a:rPr lang="en-US" sz="1200" baseline="-25000" dirty="0">
                  <a:solidFill>
                    <a:schemeClr val="bg1">
                      <a:lumMod val="50000"/>
                    </a:schemeClr>
                  </a:solidFill>
                </a:rPr>
                <a:t>2</a:t>
              </a:r>
              <a:endParaRPr lang="en-US" sz="12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marL="284156" marR="0" lvl="0" indent="-284156" algn="l" defTabSz="914400" rtl="0" eaLnBrk="1" fontAlgn="auto" latinLnBrk="0" hangingPunct="1">
                <a:lnSpc>
                  <a:spcPct val="145000"/>
                </a:lnSpc>
                <a:spcBef>
                  <a:spcPct val="55000"/>
                </a:spcBef>
                <a:spcAft>
                  <a:spcPts val="0"/>
                </a:spcAft>
                <a:buClrTx/>
                <a:buSzTx/>
                <a:buFontTx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UV/IR</a:t>
              </a:r>
            </a:p>
          </p:txBody>
        </p:sp>
        <p:cxnSp>
          <p:nvCxnSpPr>
            <p:cNvPr id="3" name="Connecteur droit 2">
              <a:extLst>
                <a:ext uri="{FF2B5EF4-FFF2-40B4-BE49-F238E27FC236}">
                  <a16:creationId xmlns:a16="http://schemas.microsoft.com/office/drawing/2014/main" id="{F27E5578-37D2-4EE5-BD28-B088C8443F6B}"/>
                </a:ext>
              </a:extLst>
            </p:cNvPr>
            <p:cNvCxnSpPr>
              <a:cxnSpLocks/>
            </p:cNvCxnSpPr>
            <p:nvPr/>
          </p:nvCxnSpPr>
          <p:spPr>
            <a:xfrm>
              <a:off x="5848539" y="2067693"/>
              <a:ext cx="0" cy="1505919"/>
            </a:xfrm>
            <a:prstGeom prst="line">
              <a:avLst/>
            </a:prstGeom>
            <a:ln w="76200">
              <a:solidFill>
                <a:schemeClr val="accent6">
                  <a:lumMod val="75000"/>
                  <a:alpha val="5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 Box 12">
              <a:extLst>
                <a:ext uri="{FF2B5EF4-FFF2-40B4-BE49-F238E27FC236}">
                  <a16:creationId xmlns:a16="http://schemas.microsoft.com/office/drawing/2014/main" id="{87B0E035-432E-8B75-34D5-9055BC672D60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648458" y="1705264"/>
              <a:ext cx="400161" cy="20005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UV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5BB98A1-ED56-B197-1FF0-B5E1B8F50579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1" name="Rectangle 10">
              <a:hlinkClick r:id="rId3" action="ppaction://hlinksldjump"/>
              <a:extLst>
                <a:ext uri="{FF2B5EF4-FFF2-40B4-BE49-F238E27FC236}">
                  <a16:creationId xmlns:a16="http://schemas.microsoft.com/office/drawing/2014/main" id="{E58F0BEF-C005-9C30-8C2C-FBD4824723F4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ZoneTexte 11">
              <a:hlinkClick r:id="rId4" action="ppaction://hlinksldjump"/>
              <a:extLst>
                <a:ext uri="{FF2B5EF4-FFF2-40B4-BE49-F238E27FC236}">
                  <a16:creationId xmlns:a16="http://schemas.microsoft.com/office/drawing/2014/main" id="{877FF59A-AAE4-B29E-8FEA-9B6B38157C76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3" name="ZoneTexte 12">
              <a:hlinkClick r:id="rId5" action="ppaction://hlinksldjump"/>
              <a:extLst>
                <a:ext uri="{FF2B5EF4-FFF2-40B4-BE49-F238E27FC236}">
                  <a16:creationId xmlns:a16="http://schemas.microsoft.com/office/drawing/2014/main" id="{42BCA5CF-29FC-2DD9-5F8A-2A22F7461581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4" name="ZoneTexte 13">
              <a:hlinkClick r:id="rId6" action="ppaction://hlinksldjump"/>
              <a:extLst>
                <a:ext uri="{FF2B5EF4-FFF2-40B4-BE49-F238E27FC236}">
                  <a16:creationId xmlns:a16="http://schemas.microsoft.com/office/drawing/2014/main" id="{E0716CED-0E16-72FB-435B-18B485BC6FF8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5" name="Image 14" descr="Une image contenant clipart&#10;&#10;Description générée automatiquement">
              <a:hlinkClick r:id="rId3" action="ppaction://hlinksldjump"/>
              <a:extLst>
                <a:ext uri="{FF2B5EF4-FFF2-40B4-BE49-F238E27FC236}">
                  <a16:creationId xmlns:a16="http://schemas.microsoft.com/office/drawing/2014/main" id="{B0AE5703-53E6-3E0D-6BD0-8D923F1168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6" name="ZoneTexte 15">
              <a:hlinkClick r:id="rId8" action="ppaction://hlinksldjump"/>
              <a:extLst>
                <a:ext uri="{FF2B5EF4-FFF2-40B4-BE49-F238E27FC236}">
                  <a16:creationId xmlns:a16="http://schemas.microsoft.com/office/drawing/2014/main" id="{5031FA13-D313-329B-22A1-60A07C1C76EE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7" name="ZoneTexte 16">
              <a:hlinkClick r:id="rId9" action="ppaction://hlinksldjump"/>
              <a:extLst>
                <a:ext uri="{FF2B5EF4-FFF2-40B4-BE49-F238E27FC236}">
                  <a16:creationId xmlns:a16="http://schemas.microsoft.com/office/drawing/2014/main" id="{48EB38C3-BE89-7B9A-C6DA-D66B9C7D24FE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485900" y="114300"/>
            <a:ext cx="6172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altLang="en-US" sz="2400">
              <a:solidFill>
                <a:schemeClr val="hlink"/>
              </a:solidFill>
            </a:endParaRPr>
          </a:p>
        </p:txBody>
      </p:sp>
      <p:sp>
        <p:nvSpPr>
          <p:cNvPr id="4608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45000"/>
              </a:lnSpc>
              <a:spcBef>
                <a:spcPct val="105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UV</a:t>
            </a:r>
            <a:endParaRPr lang="en-US" altLang="en-US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E71807BB-F2F6-EAC6-9A81-40AC9D526FD7}"/>
              </a:ext>
            </a:extLst>
          </p:cNvPr>
          <p:cNvGrpSpPr/>
          <p:nvPr/>
        </p:nvGrpSpPr>
        <p:grpSpPr>
          <a:xfrm>
            <a:off x="107504" y="1155153"/>
            <a:ext cx="8861982" cy="2862322"/>
            <a:chOff x="107504" y="1612717"/>
            <a:chExt cx="8861982" cy="2862322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DD3C9AA-BB90-4642-958A-0DF37C97684D}"/>
                </a:ext>
              </a:extLst>
            </p:cNvPr>
            <p:cNvSpPr txBox="1"/>
            <p:nvPr/>
          </p:nvSpPr>
          <p:spPr>
            <a:xfrm>
              <a:off x="107504" y="1612717"/>
              <a:ext cx="4464493" cy="286232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sz="1200" b="1" dirty="0">
                  <a:solidFill>
                    <a:srgbClr val="009900"/>
                  </a:solidFill>
                </a:rPr>
                <a:t>                             </a:t>
              </a:r>
              <a:r>
                <a:rPr lang="fr-FR" sz="1200" b="1" dirty="0">
                  <a:solidFill>
                    <a:srgbClr val="00B050"/>
                  </a:solidFill>
                </a:rPr>
                <a:t>Avantages potentiels pour l’utilisateur </a:t>
              </a:r>
            </a:p>
            <a:p>
              <a:endParaRPr lang="fr-FR" sz="1200" dirty="0"/>
            </a:p>
            <a:p>
              <a:pPr marL="1543050" lvl="3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Détection à très grande vitesse                                             (temps de réponse ≤ 50ms)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4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Capable de détecter les arcs et les étincelles ;</a:t>
              </a:r>
            </a:p>
            <a:p>
              <a:endParaRPr lang="fr-FR" sz="4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Capable de détecter des feux à base d’hydrocarbure ou non – détecte la plupart des feux !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4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La présence d’eau ou de glace sur les optiques n’inhibe pas la performance de détection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4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4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Incapable de passer en alarme pour une énergie infrarouge radiante émise par divers process ou autres sources d’énergie IR.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12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400" dirty="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0E7CE1B-3EC1-4CE5-B698-75D87A9CC503}"/>
                </a:ext>
              </a:extLst>
            </p:cNvPr>
            <p:cNvSpPr txBox="1"/>
            <p:nvPr/>
          </p:nvSpPr>
          <p:spPr>
            <a:xfrm>
              <a:off x="5000477" y="1612717"/>
              <a:ext cx="3229788" cy="2862322"/>
            </a:xfrm>
            <a:prstGeom prst="rect">
              <a:avLst/>
            </a:prstGeom>
            <a:solidFill>
              <a:srgbClr val="E5CFBF"/>
            </a:solidFill>
          </p:spPr>
          <p:txBody>
            <a:bodyPr wrap="square">
              <a:spAutoFit/>
            </a:bodyPr>
            <a:lstStyle/>
            <a:p>
              <a:pPr marL="0" indent="0">
                <a:buNone/>
              </a:pPr>
              <a:r>
                <a:rPr lang="fr-FR" sz="1200" b="1" dirty="0">
                  <a:solidFill>
                    <a:srgbClr val="CC6600"/>
                  </a:solidFill>
                </a:rPr>
                <a:t>Points de vigilance</a:t>
              </a:r>
            </a:p>
            <a:p>
              <a:endParaRPr lang="fr-FR" sz="12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Maintenir l’optique propre ( le dépôt d’huile sur les optiques peut inhiber la performance de détection)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4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Sensibilité à la foudre, au soudage à l’arc, aux arcs électriques, aux étincelles, aux lampes halogènes et aux rayons X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4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La présence de vapeurs qui atténuent l’énergie UV peut inhiber la performance de détection ; 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4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Si utilisée, une temporisation inhibera la capacité des appareils à détecter certains types de feu.</a:t>
              </a: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47388A23-DA0B-4BD2-90BD-A0B6F85112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997"/>
            <a:stretch/>
          </p:blipFill>
          <p:spPr>
            <a:xfrm>
              <a:off x="179519" y="1637836"/>
              <a:ext cx="1075923" cy="642907"/>
            </a:xfrm>
            <a:prstGeom prst="rect">
              <a:avLst/>
            </a:prstGeom>
          </p:spPr>
        </p:pic>
        <p:pic>
          <p:nvPicPr>
            <p:cNvPr id="26" name="Picture 4" descr="http://maintenance-welding.com/images/dirty_pipe_welding_w.jpg">
              <a:extLst>
                <a:ext uri="{FF2B5EF4-FFF2-40B4-BE49-F238E27FC236}">
                  <a16:creationId xmlns:a16="http://schemas.microsoft.com/office/drawing/2014/main" id="{44FF8CB0-3713-46CF-8378-FF1647A214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31427" y="2534688"/>
              <a:ext cx="738059" cy="695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" name="Picture 2" descr="http://www.freepatentsonline.com/D0526178-0-large.jpg">
              <a:extLst>
                <a:ext uri="{FF2B5EF4-FFF2-40B4-BE49-F238E27FC236}">
                  <a16:creationId xmlns:a16="http://schemas.microsoft.com/office/drawing/2014/main" id="{0D76C45C-FB56-4743-9C6C-194295F83E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8319545" y="3581001"/>
              <a:ext cx="572935" cy="57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2" descr="http://peswiki.com/images/7/7d/City_Lightning_400pxw.jpg">
              <a:extLst>
                <a:ext uri="{FF2B5EF4-FFF2-40B4-BE49-F238E27FC236}">
                  <a16:creationId xmlns:a16="http://schemas.microsoft.com/office/drawing/2014/main" id="{973515CE-58FB-4807-A8D3-E1080F2D7F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30264" y="1612717"/>
              <a:ext cx="739222" cy="5710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47260AE-EA5B-6DA4-8A34-113BF92E61F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X2200 - revue de technologie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D21EA26-4850-FF87-0920-0F1DE42ED141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6" name="Rectangle 5">
              <a:hlinkClick r:id="rId6" action="ppaction://hlinksldjump"/>
              <a:extLst>
                <a:ext uri="{FF2B5EF4-FFF2-40B4-BE49-F238E27FC236}">
                  <a16:creationId xmlns:a16="http://schemas.microsoft.com/office/drawing/2014/main" id="{4469554B-235C-8E28-8998-3BDFDE93DB8F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ZoneTexte 6">
              <a:hlinkClick r:id="rId7" action="ppaction://hlinksldjump"/>
              <a:extLst>
                <a:ext uri="{FF2B5EF4-FFF2-40B4-BE49-F238E27FC236}">
                  <a16:creationId xmlns:a16="http://schemas.microsoft.com/office/drawing/2014/main" id="{4BBC13D1-5D38-FDE7-DA19-DABABD7CFA3E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8" name="ZoneTexte 7">
              <a:hlinkClick r:id="rId8" action="ppaction://hlinksldjump"/>
              <a:extLst>
                <a:ext uri="{FF2B5EF4-FFF2-40B4-BE49-F238E27FC236}">
                  <a16:creationId xmlns:a16="http://schemas.microsoft.com/office/drawing/2014/main" id="{F554F700-FBD9-1818-89D5-30E81A53F745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9" name="ZoneTexte 8">
              <a:hlinkClick r:id="rId9" action="ppaction://hlinksldjump"/>
              <a:extLst>
                <a:ext uri="{FF2B5EF4-FFF2-40B4-BE49-F238E27FC236}">
                  <a16:creationId xmlns:a16="http://schemas.microsoft.com/office/drawing/2014/main" id="{8D6E7CA7-785D-C2A3-76A4-6A3456CADE4D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0" name="Image 9" descr="Une image contenant clipart&#10;&#10;Description générée automatiquement">
              <a:hlinkClick r:id="rId6" action="ppaction://hlinksldjump"/>
              <a:extLst>
                <a:ext uri="{FF2B5EF4-FFF2-40B4-BE49-F238E27FC236}">
                  <a16:creationId xmlns:a16="http://schemas.microsoft.com/office/drawing/2014/main" id="{5B1D3D5F-5EA8-5FB4-2957-3DC3A50B5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1" name="ZoneTexte 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BCEE0419-57FA-AA06-FC37-809BBE3883C8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1" name="ZoneTexte 20">
              <a:hlinkClick r:id="rId12" action="ppaction://hlinksldjump"/>
              <a:extLst>
                <a:ext uri="{FF2B5EF4-FFF2-40B4-BE49-F238E27FC236}">
                  <a16:creationId xmlns:a16="http://schemas.microsoft.com/office/drawing/2014/main" id="{0DDF23F9-1894-A1FA-8FDA-5FF5A797B09B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3"/>
          <p:cNvSpPr>
            <a:spLocks noChangeArrowheads="1"/>
          </p:cNvSpPr>
          <p:nvPr/>
        </p:nvSpPr>
        <p:spPr bwMode="auto">
          <a:xfrm>
            <a:off x="1485900" y="114300"/>
            <a:ext cx="6172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endParaRPr lang="en-US" altLang="en-US" sz="2400">
              <a:solidFill>
                <a:schemeClr val="hlink"/>
              </a:solidFill>
            </a:endParaRPr>
          </a:p>
        </p:txBody>
      </p:sp>
      <p:sp>
        <p:nvSpPr>
          <p:cNvPr id="48136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R="0" lvl="0" algn="l" defTabSz="914400" rtl="0" eaLnBrk="1" fontAlgn="auto" latinLnBrk="0" hangingPunct="1">
              <a:lnSpc>
                <a:spcPct val="145000"/>
              </a:lnSpc>
              <a:spcBef>
                <a:spcPct val="105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UV</a:t>
            </a:r>
            <a:endParaRPr lang="en-US" altLang="en-US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16CE4BD-3690-48B1-8532-CCE20C606F85}"/>
              </a:ext>
            </a:extLst>
          </p:cNvPr>
          <p:cNvSpPr txBox="1"/>
          <p:nvPr/>
        </p:nvSpPr>
        <p:spPr>
          <a:xfrm>
            <a:off x="4786236" y="1155153"/>
            <a:ext cx="4106244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Feux de métaux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Machines à papier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Feux d’hydrogène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Détection d’arcs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Stockage de soufre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Applications à l’intérieur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36B2553-9F4A-392F-3D78-1A92D0D1C6B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Applications et risques protégés les plus appropriés </a:t>
            </a:r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4FBC8C4-524E-5D75-B85C-0A23CA93EFC2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4" name="Rectangle 13">
              <a:hlinkClick r:id="rId2" action="ppaction://hlinksldjump"/>
              <a:extLst>
                <a:ext uri="{FF2B5EF4-FFF2-40B4-BE49-F238E27FC236}">
                  <a16:creationId xmlns:a16="http://schemas.microsoft.com/office/drawing/2014/main" id="{60CB8575-087A-683B-A20C-BD12A159C36F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7" name="ZoneTexte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7719C1CC-84E3-21BD-BD01-BA037BB21CA2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8" name="ZoneTexte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65723278-7AD4-1E8C-4238-C2E1813F1DB6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9" name="ZoneTexte 18">
              <a:hlinkClick r:id="rId5" action="ppaction://hlinksldjump"/>
              <a:extLst>
                <a:ext uri="{FF2B5EF4-FFF2-40B4-BE49-F238E27FC236}">
                  <a16:creationId xmlns:a16="http://schemas.microsoft.com/office/drawing/2014/main" id="{8148FB6E-1D6B-6426-924E-82DA7B132865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0" name="Image 19" descr="Une image contenant clipart&#10;&#10;Description générée automatiquement">
              <a:hlinkClick r:id="rId2" action="ppaction://hlinksldjump"/>
              <a:extLst>
                <a:ext uri="{FF2B5EF4-FFF2-40B4-BE49-F238E27FC236}">
                  <a16:creationId xmlns:a16="http://schemas.microsoft.com/office/drawing/2014/main" id="{6AEBA5C1-2445-9995-62BD-D0CD68A34E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1" name="ZoneTexte 20">
              <a:hlinkClick r:id="rId7" action="ppaction://hlinksldjump"/>
              <a:extLst>
                <a:ext uri="{FF2B5EF4-FFF2-40B4-BE49-F238E27FC236}">
                  <a16:creationId xmlns:a16="http://schemas.microsoft.com/office/drawing/2014/main" id="{13661A05-35ED-167E-3A91-8AAB3723DAF2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2" name="ZoneTexte 21">
              <a:hlinkClick r:id="rId8" action="ppaction://hlinksldjump"/>
              <a:extLst>
                <a:ext uri="{FF2B5EF4-FFF2-40B4-BE49-F238E27FC236}">
                  <a16:creationId xmlns:a16="http://schemas.microsoft.com/office/drawing/2014/main" id="{C9BAF5FB-4E14-9C21-3E50-21A7E9933D2B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89CE52E-B4E4-A08B-6F1B-9DFFC7253E1C}"/>
              </a:ext>
            </a:extLst>
          </p:cNvPr>
          <p:cNvSpPr txBox="1"/>
          <p:nvPr/>
        </p:nvSpPr>
        <p:spPr>
          <a:xfrm>
            <a:off x="112503" y="1155153"/>
            <a:ext cx="8799786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&amp; gaz</a:t>
            </a:r>
            <a:endParaRPr lang="fr-F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 t="2030"/>
          <a:stretch>
            <a:fillRect/>
          </a:stretch>
        </p:blipFill>
        <p:spPr bwMode="auto">
          <a:xfrm>
            <a:off x="174680" y="2936077"/>
            <a:ext cx="3238785" cy="1291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195788" y="2486711"/>
            <a:ext cx="4619852" cy="3465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257175" indent="-257175" algn="ctr">
              <a:spcBef>
                <a:spcPct val="50000"/>
              </a:spcBef>
              <a:buClr>
                <a:srgbClr val="C90033"/>
              </a:buClr>
              <a:defRPr/>
            </a:pPr>
            <a:r>
              <a:rPr lang="fr-FR" sz="1500" kern="0" dirty="0">
                <a:latin typeface="+mn-lt"/>
                <a:ea typeface="+mn-ea"/>
              </a:rPr>
              <a:t>Expertise</a:t>
            </a:r>
            <a:endParaRPr lang="fr-FR" sz="1350" kern="0" dirty="0">
              <a:latin typeface="+mn-lt"/>
              <a:ea typeface="+mn-ea"/>
            </a:endParaRPr>
          </a:p>
        </p:txBody>
      </p:sp>
      <p:pic>
        <p:nvPicPr>
          <p:cNvPr id="1026" name="Picture 2" descr="M:\Det-Tronics Photos 0913\DSC_0011-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2170" y="2936078"/>
            <a:ext cx="1941434" cy="1291856"/>
          </a:xfrm>
          <a:prstGeom prst="rect">
            <a:avLst/>
          </a:prstGeom>
          <a:noFill/>
        </p:spPr>
      </p:pic>
      <p:pic>
        <p:nvPicPr>
          <p:cNvPr id="2" name="Picture 3" descr="M:\Projects-AppEngineering\Customer Folders\British Gas\Panna Platform Pics and Vids\DSC01096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19011" y="2936076"/>
            <a:ext cx="2296629" cy="1291855"/>
          </a:xfrm>
          <a:prstGeom prst="rect">
            <a:avLst/>
          </a:prstGeom>
          <a:noFill/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638953" y="2486711"/>
            <a:ext cx="335619" cy="3465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/>
          <a:p>
            <a:pPr marL="257175" indent="-257175" algn="ctr">
              <a:spcBef>
                <a:spcPct val="50000"/>
              </a:spcBef>
              <a:buClr>
                <a:srgbClr val="C90033"/>
              </a:buClr>
              <a:defRPr/>
            </a:pPr>
            <a:r>
              <a:rPr lang="en-US" sz="2700" kern="0" dirty="0">
                <a:latin typeface="+mn-lt"/>
                <a:ea typeface="+mn-ea"/>
              </a:rPr>
              <a:t>+</a:t>
            </a:r>
            <a:endParaRPr lang="en-US" sz="2400" kern="0" dirty="0">
              <a:latin typeface="+mn-lt"/>
              <a:ea typeface="+mn-ea"/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467A26B-E913-4553-B2E3-3ED28E0E41E5}"/>
              </a:ext>
            </a:extLst>
          </p:cNvPr>
          <p:cNvSpPr txBox="1">
            <a:spLocks/>
          </p:cNvSpPr>
          <p:nvPr/>
        </p:nvSpPr>
        <p:spPr bwMode="auto">
          <a:xfrm>
            <a:off x="182456" y="2490502"/>
            <a:ext cx="3231010" cy="3465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marL="257175" indent="-257175" algn="ctr">
              <a:spcBef>
                <a:spcPct val="50000"/>
              </a:spcBef>
              <a:buClr>
                <a:srgbClr val="C90033"/>
              </a:buClr>
              <a:defRPr/>
            </a:pPr>
            <a:r>
              <a:rPr lang="fr-FR" sz="1500" kern="0" dirty="0">
                <a:latin typeface="+mn-lt"/>
                <a:ea typeface="+mn-ea"/>
              </a:rPr>
              <a:t>Logiciel de Mapping 3D</a:t>
            </a:r>
          </a:p>
          <a:p>
            <a:pPr marL="257175" indent="-257175" algn="ctr">
              <a:spcBef>
                <a:spcPct val="50000"/>
              </a:spcBef>
              <a:buClr>
                <a:srgbClr val="C90033"/>
              </a:buClr>
              <a:defRPr/>
            </a:pPr>
            <a:endParaRPr lang="fr-FR" sz="1350" kern="0" dirty="0">
              <a:latin typeface="+mn-lt"/>
              <a:ea typeface="+mn-ea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1E260B9-8B01-4BAB-B9A1-564B029184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85" y="2257006"/>
            <a:ext cx="1391654" cy="224516"/>
          </a:xfrm>
          <a:prstGeom prst="rect">
            <a:avLst/>
          </a:prstGeom>
        </p:spPr>
      </p:pic>
      <p:pic>
        <p:nvPicPr>
          <p:cNvPr id="26" name="Picture 2" descr="M:\DEC Library - Graphics\Marcom Photo Library\JPEGs\Flame\X3301 w Black Bracket 1.jpg">
            <a:extLst>
              <a:ext uri="{FF2B5EF4-FFF2-40B4-BE49-F238E27FC236}">
                <a16:creationId xmlns:a16="http://schemas.microsoft.com/office/drawing/2014/main" id="{B030C295-C7A0-499D-A58C-59DF6967E9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861" y="2963236"/>
            <a:ext cx="507803" cy="63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C:\Users\cliff.anderson\AppData\Local\Microsoft\Windows\Temporary Internet Files\Content.Outlook\EW3SSZDT\AC100_ATX10.jpg">
            <a:extLst>
              <a:ext uri="{FF2B5EF4-FFF2-40B4-BE49-F238E27FC236}">
                <a16:creationId xmlns:a16="http://schemas.microsoft.com/office/drawing/2014/main" id="{7AA94DF6-9B83-4AC0-8090-6E4B5E5B4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63456" y="3598818"/>
            <a:ext cx="286612" cy="629113"/>
          </a:xfrm>
          <a:prstGeom prst="rect">
            <a:avLst/>
          </a:prstGeom>
          <a:noFill/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02089D1-6B53-1BE5-DB11-86EC63A2614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moyens d’étude –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9229FD4-1553-6823-80D9-CA38E6E8859C}"/>
              </a:ext>
            </a:extLst>
          </p:cNvPr>
          <p:cNvSpPr txBox="1"/>
          <p:nvPr/>
        </p:nvSpPr>
        <p:spPr>
          <a:xfrm>
            <a:off x="112503" y="1155153"/>
            <a:ext cx="8640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Logiciel de mapping validé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S’appuie sur 40 ans de connaissance en matière de détection de flammes &amp; gaz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Optimisation par les experts Det-Tronics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Encadrement et validation par des ingénieurs en détection pour assurer la conformité aux autorités et règlements locaux 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715780-58EE-ECAC-61C1-B2314794285A}"/>
              </a:ext>
            </a:extLst>
          </p:cNvPr>
          <p:cNvSpPr txBox="1"/>
          <p:nvPr/>
        </p:nvSpPr>
        <p:spPr>
          <a:xfrm>
            <a:off x="231710" y="4275116"/>
            <a:ext cx="8606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Support clientèle – mapping de site – ingénierie / tests – training international – service sur le terrain international –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diffusion vidéo en direct (LVB) – visites de sites clients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B052DFAA-A975-B365-242B-5F75703BBBDD}"/>
              </a:ext>
            </a:extLst>
          </p:cNvPr>
          <p:cNvSpPr txBox="1"/>
          <p:nvPr/>
        </p:nvSpPr>
        <p:spPr>
          <a:xfrm>
            <a:off x="6726820" y="4474694"/>
            <a:ext cx="2093652" cy="215444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800" i="1" dirty="0"/>
              <a:t>Visuels produits et solutions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D9BB7DD1-6E94-860F-894A-77928F1D695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4502073"/>
            <a:ext cx="686225" cy="145318"/>
          </a:xfrm>
          <a:prstGeom prst="rect">
            <a:avLst/>
          </a:prstGeom>
        </p:spPr>
      </p:pic>
      <p:grpSp>
        <p:nvGrpSpPr>
          <p:cNvPr id="23" name="Groupe 22">
            <a:extLst>
              <a:ext uri="{FF2B5EF4-FFF2-40B4-BE49-F238E27FC236}">
                <a16:creationId xmlns:a16="http://schemas.microsoft.com/office/drawing/2014/main" id="{C03438C8-0CD2-23B2-138D-EEEA89612A41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4" name="Rectangle 23">
              <a:hlinkClick r:id="rId10" action="ppaction://hlinksldjump"/>
              <a:extLst>
                <a:ext uri="{FF2B5EF4-FFF2-40B4-BE49-F238E27FC236}">
                  <a16:creationId xmlns:a16="http://schemas.microsoft.com/office/drawing/2014/main" id="{C881FB38-8DAD-97FC-0895-2F2A89D38FCB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5" name="ZoneTexte 24">
              <a:hlinkClick r:id="rId11" action="ppaction://hlinksldjump"/>
              <a:extLst>
                <a:ext uri="{FF2B5EF4-FFF2-40B4-BE49-F238E27FC236}">
                  <a16:creationId xmlns:a16="http://schemas.microsoft.com/office/drawing/2014/main" id="{3B313B8F-D9BB-1551-D080-64ECD94FDD97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8" name="ZoneTexte 27">
              <a:hlinkClick r:id="rId12" action="ppaction://hlinksldjump"/>
              <a:extLst>
                <a:ext uri="{FF2B5EF4-FFF2-40B4-BE49-F238E27FC236}">
                  <a16:creationId xmlns:a16="http://schemas.microsoft.com/office/drawing/2014/main" id="{4A1B270A-E187-276C-8DF6-2F26409ED468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9" name="ZoneTexte 28">
              <a:hlinkClick r:id="rId13" action="ppaction://hlinksldjump"/>
              <a:extLst>
                <a:ext uri="{FF2B5EF4-FFF2-40B4-BE49-F238E27FC236}">
                  <a16:creationId xmlns:a16="http://schemas.microsoft.com/office/drawing/2014/main" id="{19379C52-3753-D09A-672F-A371DD8B5962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30" name="Image 29" descr="Une image contenant clipart&#10;&#10;Description générée automatiquement">
              <a:hlinkClick r:id="rId10" action="ppaction://hlinksldjump"/>
              <a:extLst>
                <a:ext uri="{FF2B5EF4-FFF2-40B4-BE49-F238E27FC236}">
                  <a16:creationId xmlns:a16="http://schemas.microsoft.com/office/drawing/2014/main" id="{17EECD8E-7972-EBF3-2BDB-13ABABCEF0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31" name="ZoneTexte 30">
              <a:hlinkClick r:id="rId15" action="ppaction://hlinksldjump"/>
              <a:extLst>
                <a:ext uri="{FF2B5EF4-FFF2-40B4-BE49-F238E27FC236}">
                  <a16:creationId xmlns:a16="http://schemas.microsoft.com/office/drawing/2014/main" id="{07EDC217-B1C7-A270-E27A-D5D64210DF79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024" name="ZoneTexte 1023">
              <a:hlinkClick r:id="rId16" action="ppaction://hlinksldjump"/>
              <a:extLst>
                <a:ext uri="{FF2B5EF4-FFF2-40B4-BE49-F238E27FC236}">
                  <a16:creationId xmlns:a16="http://schemas.microsoft.com/office/drawing/2014/main" id="{7D499758-46C3-A6B8-B270-DDE71742698D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34450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optique de </a:t>
            </a:r>
            <a:r>
              <a:rPr kumimoji="0" lang="fr-FR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flamme </a:t>
            </a: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</a:t>
            </a:r>
            <a:endParaRPr lang="en-US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ZoneTexte 12">
            <a:hlinkClick r:id="rId2" action="ppaction://hlinksldjump"/>
            <a:extLst>
              <a:ext uri="{FF2B5EF4-FFF2-40B4-BE49-F238E27FC236}">
                <a16:creationId xmlns:a16="http://schemas.microsoft.com/office/drawing/2014/main" id="{DDF421EA-4E13-497F-9934-DC6ADD120326}"/>
              </a:ext>
            </a:extLst>
          </p:cNvPr>
          <p:cNvSpPr txBox="1"/>
          <p:nvPr/>
        </p:nvSpPr>
        <p:spPr>
          <a:xfrm>
            <a:off x="328003" y="4802201"/>
            <a:ext cx="34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UV</a:t>
            </a:r>
          </a:p>
        </p:txBody>
      </p:sp>
      <p:sp>
        <p:nvSpPr>
          <p:cNvPr id="14" name="ZoneTexte 13">
            <a:hlinkClick r:id="rId3" action="ppaction://hlinksldjump"/>
            <a:extLst>
              <a:ext uri="{FF2B5EF4-FFF2-40B4-BE49-F238E27FC236}">
                <a16:creationId xmlns:a16="http://schemas.microsoft.com/office/drawing/2014/main" id="{0F6CA068-B9C4-47E9-81F8-FA663595287C}"/>
              </a:ext>
            </a:extLst>
          </p:cNvPr>
          <p:cNvSpPr txBox="1"/>
          <p:nvPr/>
        </p:nvSpPr>
        <p:spPr>
          <a:xfrm>
            <a:off x="601607" y="4802201"/>
            <a:ext cx="34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IR</a:t>
            </a:r>
          </a:p>
        </p:txBody>
      </p:sp>
      <p:sp>
        <p:nvSpPr>
          <p:cNvPr id="15" name="ZoneTexte 14">
            <a:hlinkClick r:id="rId4" action="ppaction://hlinksldjump"/>
            <a:extLst>
              <a:ext uri="{FF2B5EF4-FFF2-40B4-BE49-F238E27FC236}">
                <a16:creationId xmlns:a16="http://schemas.microsoft.com/office/drawing/2014/main" id="{BC0311BD-8BDB-45C2-8C23-BB057A2906C5}"/>
              </a:ext>
            </a:extLst>
          </p:cNvPr>
          <p:cNvSpPr txBox="1"/>
          <p:nvPr/>
        </p:nvSpPr>
        <p:spPr>
          <a:xfrm>
            <a:off x="1546849" y="4802201"/>
            <a:ext cx="432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b="1" dirty="0">
                <a:solidFill>
                  <a:schemeClr val="bg1">
                    <a:lumMod val="85000"/>
                  </a:schemeClr>
                </a:solidFill>
              </a:rPr>
              <a:t>GAZ</a:t>
            </a:r>
          </a:p>
        </p:txBody>
      </p:sp>
      <p:pic>
        <p:nvPicPr>
          <p:cNvPr id="16" name="Image 15" descr="Une image contenant clipart&#10;&#10;Description générée automatiquement">
            <a:hlinkClick r:id="rId5" action="ppaction://hlinksldjump"/>
            <a:extLst>
              <a:ext uri="{FF2B5EF4-FFF2-40B4-BE49-F238E27FC236}">
                <a16:creationId xmlns:a16="http://schemas.microsoft.com/office/drawing/2014/main" id="{7716CE39-E722-4864-A3D7-29C52AD77AA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3" t="41289" r="26621" b="-7085"/>
          <a:stretch/>
        </p:blipFill>
        <p:spPr>
          <a:xfrm>
            <a:off x="223591" y="4765855"/>
            <a:ext cx="171945" cy="262639"/>
          </a:xfrm>
          <a:prstGeom prst="rect">
            <a:avLst/>
          </a:prstGeom>
        </p:spPr>
      </p:pic>
      <p:sp>
        <p:nvSpPr>
          <p:cNvPr id="17" name="ZoneTexte 16">
            <a:hlinkClick r:id="rId7" action="ppaction://hlinksldjump"/>
            <a:extLst>
              <a:ext uri="{FF2B5EF4-FFF2-40B4-BE49-F238E27FC236}">
                <a16:creationId xmlns:a16="http://schemas.microsoft.com/office/drawing/2014/main" id="{D10072B4-C0D5-47AC-A3D5-D364C7D3E2D5}"/>
              </a:ext>
            </a:extLst>
          </p:cNvPr>
          <p:cNvSpPr txBox="1"/>
          <p:nvPr/>
        </p:nvSpPr>
        <p:spPr>
          <a:xfrm>
            <a:off x="875211" y="4802201"/>
            <a:ext cx="466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UV/IR</a:t>
            </a:r>
          </a:p>
        </p:txBody>
      </p:sp>
      <p:sp>
        <p:nvSpPr>
          <p:cNvPr id="18" name="ZoneTexte 17">
            <a:hlinkClick r:id="rId8" action="ppaction://hlinksldjump"/>
            <a:extLst>
              <a:ext uri="{FF2B5EF4-FFF2-40B4-BE49-F238E27FC236}">
                <a16:creationId xmlns:a16="http://schemas.microsoft.com/office/drawing/2014/main" id="{B137FF1B-BF76-461D-9765-89AD836BB178}"/>
              </a:ext>
            </a:extLst>
          </p:cNvPr>
          <p:cNvSpPr txBox="1"/>
          <p:nvPr/>
        </p:nvSpPr>
        <p:spPr>
          <a:xfrm>
            <a:off x="1274125" y="4814000"/>
            <a:ext cx="340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>
                <a:solidFill>
                  <a:schemeClr val="bg1"/>
                </a:solidFill>
              </a:rPr>
              <a:t>P°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C555DD-1098-AE73-4824-D41B930A63E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Fonctionnement – champs d’application</a:t>
            </a:r>
          </a:p>
        </p:txBody>
      </p:sp>
      <p:sp>
        <p:nvSpPr>
          <p:cNvPr id="58375" name="Line 6"/>
          <p:cNvSpPr>
            <a:spLocks noChangeShapeType="1"/>
          </p:cNvSpPr>
          <p:nvPr/>
        </p:nvSpPr>
        <p:spPr bwMode="auto">
          <a:xfrm>
            <a:off x="7619461" y="2165319"/>
            <a:ext cx="1127" cy="1568320"/>
          </a:xfrm>
          <a:prstGeom prst="line">
            <a:avLst/>
          </a:prstGeom>
          <a:noFill/>
          <a:ln w="76200">
            <a:solidFill>
              <a:schemeClr val="accent2">
                <a:lumMod val="60000"/>
                <a:lumOff val="40000"/>
                <a:alpha val="81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534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6E184763-BF13-42EB-8E01-C8EF1500D740}"/>
              </a:ext>
            </a:extLst>
          </p:cNvPr>
          <p:cNvSpPr txBox="1"/>
          <p:nvPr/>
        </p:nvSpPr>
        <p:spPr>
          <a:xfrm>
            <a:off x="251520" y="1155153"/>
            <a:ext cx="4620490" cy="2174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10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UV</a:t>
            </a: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IR</a:t>
            </a: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Multi-IR</a:t>
            </a: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Multi-IR H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UV/IR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3E53FD9-D4A3-32BF-FFC7-FA2D19766048}"/>
              </a:ext>
            </a:extLst>
          </p:cNvPr>
          <p:cNvGrpSpPr/>
          <p:nvPr/>
        </p:nvGrpSpPr>
        <p:grpSpPr>
          <a:xfrm>
            <a:off x="5107220" y="1623296"/>
            <a:ext cx="3785260" cy="2604638"/>
            <a:chOff x="5107220" y="1612170"/>
            <a:chExt cx="3785260" cy="2604638"/>
          </a:xfrm>
        </p:grpSpPr>
        <p:pic>
          <p:nvPicPr>
            <p:cNvPr id="58374" name="Picture 5"/>
            <p:cNvPicPr>
              <a:picLocks noChangeArrowheads="1"/>
            </p:cNvPicPr>
            <p:nvPr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5107220" y="1803225"/>
              <a:ext cx="3785260" cy="24135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 Box 12">
              <a:extLst>
                <a:ext uri="{FF2B5EF4-FFF2-40B4-BE49-F238E27FC236}">
                  <a16:creationId xmlns:a16="http://schemas.microsoft.com/office/drawing/2014/main" id="{502EDA23-A86F-96FB-0353-3639A1FFF41D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5298368" y="1612170"/>
              <a:ext cx="878679" cy="20005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IR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6315251-4A2A-A556-9E70-3015D6977FC8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1" name="Rectangle 10">
              <a:hlinkClick r:id="rId5" action="ppaction://hlinksldjump"/>
              <a:extLst>
                <a:ext uri="{FF2B5EF4-FFF2-40B4-BE49-F238E27FC236}">
                  <a16:creationId xmlns:a16="http://schemas.microsoft.com/office/drawing/2014/main" id="{4CA53D23-EC79-D28C-677C-8D55FBE1D10B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ZoneTexte 11">
              <a:hlinkClick r:id="rId2" action="ppaction://hlinksldjump"/>
              <a:extLst>
                <a:ext uri="{FF2B5EF4-FFF2-40B4-BE49-F238E27FC236}">
                  <a16:creationId xmlns:a16="http://schemas.microsoft.com/office/drawing/2014/main" id="{0DCCA7A2-6EAD-7408-6839-0EFD038AA502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9" name="ZoneTexte 18">
              <a:hlinkClick r:id="rId3" action="ppaction://hlinksldjump"/>
              <a:extLst>
                <a:ext uri="{FF2B5EF4-FFF2-40B4-BE49-F238E27FC236}">
                  <a16:creationId xmlns:a16="http://schemas.microsoft.com/office/drawing/2014/main" id="{0D0C9E8A-72EB-8909-29C1-F939A5B4C640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10" action="ppaction://hlinksldjump"/>
              <a:extLst>
                <a:ext uri="{FF2B5EF4-FFF2-40B4-BE49-F238E27FC236}">
                  <a16:creationId xmlns:a16="http://schemas.microsoft.com/office/drawing/2014/main" id="{8D0CA033-0E1B-9F5E-8D9C-17A507778B89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1" name="Image 20" descr="Une image contenant clipart&#10;&#10;Description générée automatiquement">
              <a:hlinkClick r:id="rId5" action="ppaction://hlinksldjump"/>
              <a:extLst>
                <a:ext uri="{FF2B5EF4-FFF2-40B4-BE49-F238E27FC236}">
                  <a16:creationId xmlns:a16="http://schemas.microsoft.com/office/drawing/2014/main" id="{398494D4-65E6-F253-CC07-1A8EF81E2F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2" name="ZoneTexte 21">
              <a:hlinkClick r:id="rId7" action="ppaction://hlinksldjump"/>
              <a:extLst>
                <a:ext uri="{FF2B5EF4-FFF2-40B4-BE49-F238E27FC236}">
                  <a16:creationId xmlns:a16="http://schemas.microsoft.com/office/drawing/2014/main" id="{FA4A4E96-B801-85A7-655F-6882965F88BF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8" action="ppaction://hlinksldjump"/>
              <a:extLst>
                <a:ext uri="{FF2B5EF4-FFF2-40B4-BE49-F238E27FC236}">
                  <a16:creationId xmlns:a16="http://schemas.microsoft.com/office/drawing/2014/main" id="{8E400D08-70DF-C3A3-8742-9BDEBF9D9C60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123456" y="75199"/>
            <a:ext cx="7472880" cy="524447"/>
          </a:xfrm>
        </p:spPr>
        <p:txBody>
          <a:bodyPr>
            <a:normAutofit/>
          </a:bodyPr>
          <a:lstStyle/>
          <a:p>
            <a:r>
              <a:rPr kumimoji="0" lang="fr-FR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fr-FR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simple fréquence (SFIR)</a:t>
            </a:r>
            <a:endParaRPr lang="fr-FR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0250044"/>
              </p:ext>
            </p:extLst>
          </p:nvPr>
        </p:nvGraphicFramePr>
        <p:xfrm>
          <a:off x="3364148" y="2464657"/>
          <a:ext cx="1783916" cy="1368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Suite Image" r:id="rId2" imgW="3514725" imgH="2695575" progId="">
                  <p:embed/>
                </p:oleObj>
              </mc:Choice>
              <mc:Fallback>
                <p:oleObj name="PhotoSuite Image" r:id="rId2" imgW="3514725" imgH="2695575" progId="">
                  <p:embed/>
                  <p:pic>
                    <p:nvPicPr>
                      <p:cNvPr id="51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4148" y="2464657"/>
                        <a:ext cx="1783916" cy="13681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6" name="Picture 6" descr="Petrochemical  IR Imagery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3026" y="2246896"/>
            <a:ext cx="1585913" cy="1585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126FDEC0-CB8F-4DE2-BD9A-7ACACE0D0FD8}"/>
              </a:ext>
            </a:extLst>
          </p:cNvPr>
          <p:cNvSpPr txBox="1"/>
          <p:nvPr/>
        </p:nvSpPr>
        <p:spPr>
          <a:xfrm>
            <a:off x="6300192" y="1155153"/>
            <a:ext cx="2664295" cy="26776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Echangeurs thermiques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Echappement de turbine ;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Séparateurs hydrauliques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Tubulures chaudes. 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fr-FR" sz="1200" dirty="0">
              <a:solidFill>
                <a:prstClr val="black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fr-FR" sz="1200" dirty="0">
              <a:solidFill>
                <a:prstClr val="black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fr-FR" sz="1200" dirty="0">
              <a:solidFill>
                <a:prstClr val="black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fr-FR" sz="1200" dirty="0">
              <a:solidFill>
                <a:prstClr val="black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fr-FR" sz="1200" dirty="0">
              <a:solidFill>
                <a:prstClr val="black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fr-FR" sz="1200" dirty="0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E8E2B7B2-FB18-48C4-8861-00D37B3B80D8}"/>
              </a:ext>
            </a:extLst>
          </p:cNvPr>
          <p:cNvSpPr txBox="1"/>
          <p:nvPr/>
        </p:nvSpPr>
        <p:spPr>
          <a:xfrm>
            <a:off x="1473026" y="1155153"/>
            <a:ext cx="3675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L’IR seul n’est pas en cause ;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>
                  <a:lumMod val="75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source IR doit être modulée en fréquence aléatoire pour qu’une alarme se déclenche.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261829-4F1D-0B1C-8D15-84D03C93F34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X9800 : principe de fonctionnement / principales applications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373876C-CA37-8414-593A-F2F9BD38545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" b="13601"/>
          <a:stretch/>
        </p:blipFill>
        <p:spPr>
          <a:xfrm>
            <a:off x="179513" y="1155153"/>
            <a:ext cx="878679" cy="524560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6609EA50-181E-61C7-B8CD-E3F142026DC4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9" name="Rectangle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F0D0C020-C652-B84D-E994-5637944E4C78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ZoneTexte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9471F399-06C4-4E81-77E8-E401E785D89A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1" name="ZoneTexte 20">
              <a:hlinkClick r:id="rId8" action="ppaction://hlinksldjump"/>
              <a:extLst>
                <a:ext uri="{FF2B5EF4-FFF2-40B4-BE49-F238E27FC236}">
                  <a16:creationId xmlns:a16="http://schemas.microsoft.com/office/drawing/2014/main" id="{BCABA4C6-A25F-33C4-03E7-25CC9A5DED70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2" name="ZoneTexte 21">
              <a:hlinkClick r:id="rId9" action="ppaction://hlinksldjump"/>
              <a:extLst>
                <a:ext uri="{FF2B5EF4-FFF2-40B4-BE49-F238E27FC236}">
                  <a16:creationId xmlns:a16="http://schemas.microsoft.com/office/drawing/2014/main" id="{BEB59658-8ACF-8F73-3BC0-56E6198ED614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3" name="Image 22" descr="Une image contenant clipart&#10;&#10;Description générée automatiquement">
              <a:hlinkClick r:id="rId6" action="ppaction://hlinksldjump"/>
              <a:extLst>
                <a:ext uri="{FF2B5EF4-FFF2-40B4-BE49-F238E27FC236}">
                  <a16:creationId xmlns:a16="http://schemas.microsoft.com/office/drawing/2014/main" id="{B4C09B67-63BA-A2A4-3C41-5A1635BEEE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4" name="ZoneTexte 23">
              <a:hlinkClick r:id="rId11" action="ppaction://hlinksldjump"/>
              <a:extLst>
                <a:ext uri="{FF2B5EF4-FFF2-40B4-BE49-F238E27FC236}">
                  <a16:creationId xmlns:a16="http://schemas.microsoft.com/office/drawing/2014/main" id="{1997E1A3-0CF4-1A2A-9CA3-CEB921F6236B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5" name="ZoneTexte 24">
              <a:hlinkClick r:id="rId12" action="ppaction://hlinksldjump"/>
              <a:extLst>
                <a:ext uri="{FF2B5EF4-FFF2-40B4-BE49-F238E27FC236}">
                  <a16:creationId xmlns:a16="http://schemas.microsoft.com/office/drawing/2014/main" id="{4764179E-8B7F-F05F-A67B-2C7E66378CE7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27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485900" y="114300"/>
            <a:ext cx="6172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088" name="Title 9"/>
          <p:cNvSpPr>
            <a:spLocks noGrp="1"/>
          </p:cNvSpPr>
          <p:nvPr>
            <p:ph type="title"/>
          </p:nvPr>
        </p:nvSpPr>
        <p:spPr>
          <a:xfrm>
            <a:off x="123456" y="75199"/>
            <a:ext cx="7472879" cy="524447"/>
          </a:xfrm>
        </p:spPr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simple fréquence (SFIR)</a:t>
            </a:r>
            <a:endParaRPr lang="en-US" altLang="en-US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ABF25F0-7951-DEC2-0903-ADC84ACAFBA9}"/>
              </a:ext>
            </a:extLst>
          </p:cNvPr>
          <p:cNvGrpSpPr/>
          <p:nvPr/>
        </p:nvGrpSpPr>
        <p:grpSpPr>
          <a:xfrm>
            <a:off x="107504" y="1155153"/>
            <a:ext cx="8928992" cy="2877578"/>
            <a:chOff x="107504" y="1612717"/>
            <a:chExt cx="8928992" cy="2877578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EDD3C9AA-BB90-4642-958A-0DF37C97684D}"/>
                </a:ext>
              </a:extLst>
            </p:cNvPr>
            <p:cNvSpPr txBox="1"/>
            <p:nvPr/>
          </p:nvSpPr>
          <p:spPr>
            <a:xfrm>
              <a:off x="107504" y="1612717"/>
              <a:ext cx="4464496" cy="26776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99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                            Avantages potentiels pour l’utilisateur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543050" lvl="3" indent="-171450">
                <a:buFont typeface="Wingdings" panose="05000000000000000000" pitchFamily="2" charset="2"/>
                <a:buChar char="§"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Détection des feux à base d’hydrocarbure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prstClr val="black"/>
                  </a:solidFill>
                </a:rPr>
                <a:t>Plus efficace pour un feu partiellement caché qu’un détecteur UV ; 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prstClr val="black"/>
                  </a:solidFill>
                </a:rPr>
                <a:t>Capacité de détection est moins affectée par la présence de fumée entre le feu et le détecteur que pour un détecteur UV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 faible dépôt d’huile sur les optiques n’inhibe pas la performance de détection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Insensible à la foudre, aux arcs, étincelles, lampes halogènes ou autres sources d’énergie UV </a:t>
              </a:r>
              <a:r>
                <a:rPr kumimoji="0" lang="fr-FR" sz="120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(1)</a:t>
              </a: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Performances maintenues en présence de vapeurs (connues pour atténuer l’énergie UV).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0E7CE1B-3EC1-4CE5-B698-75D87A9CC503}"/>
                </a:ext>
              </a:extLst>
            </p:cNvPr>
            <p:cNvSpPr txBox="1"/>
            <p:nvPr/>
          </p:nvSpPr>
          <p:spPr>
            <a:xfrm>
              <a:off x="4928469" y="1612717"/>
              <a:ext cx="4108027" cy="2677656"/>
            </a:xfrm>
            <a:prstGeom prst="rect">
              <a:avLst/>
            </a:prstGeom>
            <a:solidFill>
              <a:srgbClr val="E5CFBF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F79646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Points de vigilance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La présence d’IR ambiants intenses et modulés de façon aléatoire peut :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réduire la plage de détection </a:t>
              </a:r>
              <a:r>
                <a:rPr lang="fr-FR" sz="1200" dirty="0">
                  <a:solidFill>
                    <a:prstClr val="black"/>
                  </a:solidFill>
                </a:rPr>
                <a:t>; </a:t>
              </a:r>
            </a:p>
            <a:p>
              <a:pPr marL="628650" lvl="1" indent="-171450">
                <a:buFont typeface="Arial" panose="020B0604020202020204" pitchFamily="34" charset="0"/>
                <a:buChar char="•"/>
                <a:defRPr/>
              </a:pPr>
              <a:r>
                <a:rPr lang="fr-FR" sz="1200" dirty="0">
                  <a:solidFill>
                    <a:prstClr val="black"/>
                  </a:solidFill>
                </a:rPr>
                <a:t>être une source de fausse alarme;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La présence d’eau ou glace sur l’optique du détecteur peut réduire la plage de détection de l’appareil ;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Aucun modèle disponible pour des applications avec des températures excédant régulièrement +75º C ;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 utilisée, une temporisation inhibera la capacité des appareils à détecter certains types de feu.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lang="fr-FR" sz="1200" dirty="0">
                <a:solidFill>
                  <a:prstClr val="black"/>
                </a:solidFill>
                <a:latin typeface="Arial"/>
              </a:endParaRPr>
            </a:p>
          </p:txBody>
        </p:sp>
        <p:pic>
          <p:nvPicPr>
            <p:cNvPr id="13" name="Picture 2" descr="Y:\mktg\DEC Library - Graphics\Marcom Photo Library\JPEGs\Flame\X9800.jpg">
              <a:extLst>
                <a:ext uri="{FF2B5EF4-FFF2-40B4-BE49-F238E27FC236}">
                  <a16:creationId xmlns:a16="http://schemas.microsoft.com/office/drawing/2014/main" id="{E156F278-BA89-4D3F-B674-D7628724FF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07504" y="1635646"/>
              <a:ext cx="1021915" cy="6613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0355525-B3A4-4064-9980-9BEF08C49B47}"/>
                </a:ext>
              </a:extLst>
            </p:cNvPr>
            <p:cNvSpPr txBox="1"/>
            <p:nvPr/>
          </p:nvSpPr>
          <p:spPr>
            <a:xfrm>
              <a:off x="2483768" y="4305629"/>
              <a:ext cx="2088231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fr-FR" sz="600" b="0" i="0" u="none" strike="noStrike" kern="1200" cap="none" spc="0" normalizeH="0" baseline="3000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(1) En conditions normales d’utilisation</a:t>
              </a:r>
              <a:endParaRPr lang="fr-FR" sz="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219A12D6-0C95-6557-7F27-4A78DD3FE6E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X9800 - revue de technologie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CEB8E4B-8D9C-9DA1-18A2-02DF93695118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6" name="Rectangle 5">
              <a:hlinkClick r:id="rId3" action="ppaction://hlinksldjump"/>
              <a:extLst>
                <a:ext uri="{FF2B5EF4-FFF2-40B4-BE49-F238E27FC236}">
                  <a16:creationId xmlns:a16="http://schemas.microsoft.com/office/drawing/2014/main" id="{332F735B-A191-2770-9012-E4E3617D614D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ZoneTexte 6">
              <a:hlinkClick r:id="rId4" action="ppaction://hlinksldjump"/>
              <a:extLst>
                <a:ext uri="{FF2B5EF4-FFF2-40B4-BE49-F238E27FC236}">
                  <a16:creationId xmlns:a16="http://schemas.microsoft.com/office/drawing/2014/main" id="{763C9B6B-B93A-2856-466F-FEA5DD57EB5F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8" name="ZoneTexte 7">
              <a:hlinkClick r:id="rId5" action="ppaction://hlinksldjump"/>
              <a:extLst>
                <a:ext uri="{FF2B5EF4-FFF2-40B4-BE49-F238E27FC236}">
                  <a16:creationId xmlns:a16="http://schemas.microsoft.com/office/drawing/2014/main" id="{D3DC0F39-9BB9-BC0C-550A-59F16B1D4F24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9" name="ZoneTexte 8">
              <a:hlinkClick r:id="rId6" action="ppaction://hlinksldjump"/>
              <a:extLst>
                <a:ext uri="{FF2B5EF4-FFF2-40B4-BE49-F238E27FC236}">
                  <a16:creationId xmlns:a16="http://schemas.microsoft.com/office/drawing/2014/main" id="{EF780BE5-974E-5DDC-E394-40988CF45692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1" name="Image 20" descr="Une image contenant clipart&#10;&#10;Description générée automatiquement">
              <a:hlinkClick r:id="rId3" action="ppaction://hlinksldjump"/>
              <a:extLst>
                <a:ext uri="{FF2B5EF4-FFF2-40B4-BE49-F238E27FC236}">
                  <a16:creationId xmlns:a16="http://schemas.microsoft.com/office/drawing/2014/main" id="{D2407384-5A06-99F3-DDD2-0D4D067DD8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2" name="ZoneTexte 21">
              <a:hlinkClick r:id="rId8" action="ppaction://hlinksldjump"/>
              <a:extLst>
                <a:ext uri="{FF2B5EF4-FFF2-40B4-BE49-F238E27FC236}">
                  <a16:creationId xmlns:a16="http://schemas.microsoft.com/office/drawing/2014/main" id="{B75925D0-1D17-8608-F432-F43F0177CD30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9" action="ppaction://hlinksldjump"/>
              <a:extLst>
                <a:ext uri="{FF2B5EF4-FFF2-40B4-BE49-F238E27FC236}">
                  <a16:creationId xmlns:a16="http://schemas.microsoft.com/office/drawing/2014/main" id="{0BECA6D3-E88B-7C62-EE88-0A94D9C12961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244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simple fréquence (SFIR)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26FDEC0-CB8F-4DE2-BD9A-7ACACE0D0FD8}"/>
              </a:ext>
            </a:extLst>
          </p:cNvPr>
          <p:cNvSpPr txBox="1"/>
          <p:nvPr/>
        </p:nvSpPr>
        <p:spPr>
          <a:xfrm>
            <a:off x="4786236" y="1155153"/>
            <a:ext cx="4178252" cy="21236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Cabine de peinture automobile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Cabine de peinture par poudrage électrostatique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Rotatives d’imprimerie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Cellules de remplissage d’aérosol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Zones avec vapeur d’huile en ambiance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Applications à l’intérieur et extérieur.	</a:t>
            </a:r>
          </a:p>
        </p:txBody>
      </p:sp>
      <p:pic>
        <p:nvPicPr>
          <p:cNvPr id="13" name="Picture 2" descr="Y:\mktg\DEC Library - Graphics\Marcom Photo Library\JPEGs\Flame\X9800.jpg">
            <a:extLst>
              <a:ext uri="{FF2B5EF4-FFF2-40B4-BE49-F238E27FC236}">
                <a16:creationId xmlns:a16="http://schemas.microsoft.com/office/drawing/2014/main" id="{04479469-71DB-407F-BFA2-B3B006D71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9" y="1155153"/>
            <a:ext cx="1152128" cy="745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0EE82CF-C8A7-A05C-8D5C-83ED4BA9F6FF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X9800 : applications et risques protégés les plus appropriés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34E2BCA8-23C1-EE94-27C7-0641E47B973C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5" name="Rectangle 4">
              <a:hlinkClick r:id="rId3" action="ppaction://hlinksldjump"/>
              <a:extLst>
                <a:ext uri="{FF2B5EF4-FFF2-40B4-BE49-F238E27FC236}">
                  <a16:creationId xmlns:a16="http://schemas.microsoft.com/office/drawing/2014/main" id="{11A37161-4D63-5E41-DFCD-3CD8046ACC52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ZoneTexte 5">
              <a:hlinkClick r:id="rId4" action="ppaction://hlinksldjump"/>
              <a:extLst>
                <a:ext uri="{FF2B5EF4-FFF2-40B4-BE49-F238E27FC236}">
                  <a16:creationId xmlns:a16="http://schemas.microsoft.com/office/drawing/2014/main" id="{D0CCE083-3E88-8465-9FB1-D19787FCE0BF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7" name="ZoneTexte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CC8B004D-E0F5-EE81-EE29-CD2B8AD72C89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8" name="ZoneText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05411D27-6DBE-1FA8-C0C6-DA0FD611DFAE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9" name="Image 18" descr="Une image contenant clipart&#10;&#10;Description générée automatiquement">
              <a:hlinkClick r:id="rId3" action="ppaction://hlinksldjump"/>
              <a:extLst>
                <a:ext uri="{FF2B5EF4-FFF2-40B4-BE49-F238E27FC236}">
                  <a16:creationId xmlns:a16="http://schemas.microsoft.com/office/drawing/2014/main" id="{D9AFF20C-4677-4D58-30D5-2226AEC4CB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0" name="ZoneTexte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0E7EF9DC-E24B-A1B5-4327-0EC7595BDCA0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1" name="ZoneTexte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AECDCBC2-570B-1307-6B3F-890A5F18FEA7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952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0" lang="fr-FR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ea typeface="+mj-ea"/>
                <a:cs typeface="+mj-cs"/>
              </a:rPr>
              <a:t>La détection de flamme </a:t>
            </a:r>
            <a:r>
              <a:rPr lang="fr-FR" b="1" dirty="0">
                <a:solidFill>
                  <a:schemeClr val="accent2">
                    <a:lumMod val="75000"/>
                  </a:schemeClr>
                </a:solidFill>
              </a:rPr>
              <a:t>multi-IR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4E449E0-E95F-4131-A45A-F4CE0E8DE187}"/>
              </a:ext>
            </a:extLst>
          </p:cNvPr>
          <p:cNvSpPr txBox="1"/>
          <p:nvPr/>
        </p:nvSpPr>
        <p:spPr>
          <a:xfrm>
            <a:off x="251520" y="1155153"/>
            <a:ext cx="2016224" cy="21748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10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UV</a:t>
            </a: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IR</a:t>
            </a:r>
            <a:endParaRPr kumimoji="0" lang="en-US" sz="12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Multi-IR</a:t>
            </a: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Multi-IR H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UV / IR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D00FF99-7535-1325-57DB-C3D103E1F5AD}"/>
              </a:ext>
            </a:extLst>
          </p:cNvPr>
          <p:cNvGrpSpPr/>
          <p:nvPr/>
        </p:nvGrpSpPr>
        <p:grpSpPr>
          <a:xfrm>
            <a:off x="4311869" y="1617415"/>
            <a:ext cx="4136783" cy="2538511"/>
            <a:chOff x="4311869" y="1473399"/>
            <a:chExt cx="4136783" cy="2538511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46D7D2FC-E4E2-414D-A89D-FD41EE844D15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311869" y="1473399"/>
              <a:ext cx="4136783" cy="25385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Line 5">
              <a:extLst>
                <a:ext uri="{FF2B5EF4-FFF2-40B4-BE49-F238E27FC236}">
                  <a16:creationId xmlns:a16="http://schemas.microsoft.com/office/drawing/2014/main" id="{4B7C0C91-BE67-4215-B306-20DADDA585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042881" y="1570710"/>
              <a:ext cx="1401" cy="1940640"/>
            </a:xfrm>
            <a:prstGeom prst="line">
              <a:avLst/>
            </a:prstGeom>
            <a:noFill/>
            <a:ln w="76200">
              <a:solidFill>
                <a:schemeClr val="accent2">
                  <a:lumMod val="75000"/>
                  <a:alpha val="74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534"/>
            </a:p>
          </p:txBody>
        </p:sp>
        <p:sp>
          <p:nvSpPr>
            <p:cNvPr id="11" name="Line 6">
              <a:extLst>
                <a:ext uri="{FF2B5EF4-FFF2-40B4-BE49-F238E27FC236}">
                  <a16:creationId xmlns:a16="http://schemas.microsoft.com/office/drawing/2014/main" id="{45684047-CC58-4339-92FE-17B1E4AC29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98663" y="1570710"/>
              <a:ext cx="1401" cy="1940638"/>
            </a:xfrm>
            <a:prstGeom prst="line">
              <a:avLst/>
            </a:prstGeom>
            <a:noFill/>
            <a:ln w="76200">
              <a:solidFill>
                <a:schemeClr val="accent2">
                  <a:lumMod val="40000"/>
                  <a:lumOff val="60000"/>
                  <a:alpha val="9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534"/>
            </a:p>
          </p:txBody>
        </p:sp>
        <p:sp>
          <p:nvSpPr>
            <p:cNvPr id="12" name="Line 7">
              <a:extLst>
                <a:ext uri="{FF2B5EF4-FFF2-40B4-BE49-F238E27FC236}">
                  <a16:creationId xmlns:a16="http://schemas.microsoft.com/office/drawing/2014/main" id="{F85949FC-4A37-4B24-A1CE-F3C66BFD43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278109" y="1570713"/>
              <a:ext cx="1401" cy="1940638"/>
            </a:xfrm>
            <a:prstGeom prst="line">
              <a:avLst/>
            </a:prstGeom>
            <a:noFill/>
            <a:ln w="76200">
              <a:solidFill>
                <a:schemeClr val="accent2">
                  <a:lumMod val="50000"/>
                  <a:alpha val="80000"/>
                </a:schemeClr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534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88CA65F2-1F43-A8FD-3E02-FDADDE14409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Fonctionnement – champs d’application</a:t>
            </a:r>
          </a:p>
        </p:txBody>
      </p:sp>
      <p:sp>
        <p:nvSpPr>
          <p:cNvPr id="7" name="Text Box 12">
            <a:extLst>
              <a:ext uri="{FF2B5EF4-FFF2-40B4-BE49-F238E27FC236}">
                <a16:creationId xmlns:a16="http://schemas.microsoft.com/office/drawing/2014/main" id="{60CEA5C8-08BE-1629-175B-97AD0B91263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932518" y="1155153"/>
            <a:ext cx="2895485" cy="20005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r-FR" sz="700" dirty="0">
                <a:solidFill>
                  <a:srgbClr val="002060"/>
                </a:solidFill>
                <a:latin typeface="+mj-lt"/>
              </a:rPr>
              <a:t>IR</a:t>
            </a:r>
            <a:r>
              <a:rPr lang="en-US" sz="700" dirty="0">
                <a:solidFill>
                  <a:srgbClr val="002060"/>
                </a:solidFill>
                <a:latin typeface="+mj-lt"/>
              </a:rPr>
              <a:t> Multifréquence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18AB1E9-EB22-DE4E-D545-53C360FB0046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0" name="Rectangle 19">
              <a:hlinkClick r:id="rId3" action="ppaction://hlinksldjump"/>
              <a:extLst>
                <a:ext uri="{FF2B5EF4-FFF2-40B4-BE49-F238E27FC236}">
                  <a16:creationId xmlns:a16="http://schemas.microsoft.com/office/drawing/2014/main" id="{E192BAA3-9A29-5414-1EBA-2E564AF62BD1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ZoneTexte 20">
              <a:hlinkClick r:id="rId4" action="ppaction://hlinksldjump"/>
              <a:extLst>
                <a:ext uri="{FF2B5EF4-FFF2-40B4-BE49-F238E27FC236}">
                  <a16:creationId xmlns:a16="http://schemas.microsoft.com/office/drawing/2014/main" id="{98411E87-38FA-0254-4774-A58171C6A66A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2" name="ZoneTexte 21">
              <a:hlinkClick r:id="rId5" action="ppaction://hlinksldjump"/>
              <a:extLst>
                <a:ext uri="{FF2B5EF4-FFF2-40B4-BE49-F238E27FC236}">
                  <a16:creationId xmlns:a16="http://schemas.microsoft.com/office/drawing/2014/main" id="{1E7B757A-C7F9-D5F1-578A-8272F4B1E0BD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6" action="ppaction://hlinksldjump"/>
              <a:extLst>
                <a:ext uri="{FF2B5EF4-FFF2-40B4-BE49-F238E27FC236}">
                  <a16:creationId xmlns:a16="http://schemas.microsoft.com/office/drawing/2014/main" id="{A830201B-C6D4-CDE8-1181-0A771AC5593B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4" name="Image 23" descr="Une image contenant clipart&#10;&#10;Description générée automatiquement">
              <a:hlinkClick r:id="rId3" action="ppaction://hlinksldjump"/>
              <a:extLst>
                <a:ext uri="{FF2B5EF4-FFF2-40B4-BE49-F238E27FC236}">
                  <a16:creationId xmlns:a16="http://schemas.microsoft.com/office/drawing/2014/main" id="{867CE273-A820-34F0-F034-0FB3686CB2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5" name="ZoneTexte 24">
              <a:hlinkClick r:id="rId8" action="ppaction://hlinksldjump"/>
              <a:extLst>
                <a:ext uri="{FF2B5EF4-FFF2-40B4-BE49-F238E27FC236}">
                  <a16:creationId xmlns:a16="http://schemas.microsoft.com/office/drawing/2014/main" id="{86678297-F320-C659-849E-763BBA4AA326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6" name="ZoneTexte 25">
              <a:hlinkClick r:id="rId9" action="ppaction://hlinksldjump"/>
              <a:extLst>
                <a:ext uri="{FF2B5EF4-FFF2-40B4-BE49-F238E27FC236}">
                  <a16:creationId xmlns:a16="http://schemas.microsoft.com/office/drawing/2014/main" id="{D08557A7-803F-3B6F-F9D6-53021EB26599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9565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7536A73F-49F4-44A0-ABAD-B96005707512}"/>
              </a:ext>
            </a:extLst>
          </p:cNvPr>
          <p:cNvGrpSpPr>
            <a:grpSpLocks noChangeAspect="1"/>
          </p:cNvGrpSpPr>
          <p:nvPr/>
        </p:nvGrpSpPr>
        <p:grpSpPr>
          <a:xfrm>
            <a:off x="467544" y="2565020"/>
            <a:ext cx="4569353" cy="1878938"/>
            <a:chOff x="1154775" y="2108082"/>
            <a:chExt cx="5505457" cy="2263868"/>
          </a:xfrm>
        </p:grpSpPr>
        <p:sp>
          <p:nvSpPr>
            <p:cNvPr id="21" name="Text Box 2"/>
            <p:cNvSpPr txBox="1">
              <a:spLocks noChangeArrowheads="1"/>
            </p:cNvSpPr>
            <p:nvPr/>
          </p:nvSpPr>
          <p:spPr bwMode="auto">
            <a:xfrm>
              <a:off x="3286001" y="3910285"/>
              <a:ext cx="1543050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FR" sz="1200" dirty="0">
                  <a:latin typeface="+mn-lt"/>
                </a:rPr>
                <a:t>Pic d’Emission       du CO</a:t>
              </a:r>
              <a:r>
                <a:rPr lang="fr-FR" sz="1200" baseline="-25000" dirty="0">
                  <a:latin typeface="+mn-lt"/>
                </a:rPr>
                <a:t>2</a:t>
              </a:r>
              <a:endParaRPr lang="fr-FR" sz="1200" dirty="0">
                <a:latin typeface="+mn-lt"/>
              </a:endParaRPr>
            </a:p>
          </p:txBody>
        </p:sp>
        <p:sp>
          <p:nvSpPr>
            <p:cNvPr id="22" name="Line 3"/>
            <p:cNvSpPr>
              <a:spLocks noChangeShapeType="1"/>
            </p:cNvSpPr>
            <p:nvPr/>
          </p:nvSpPr>
          <p:spPr bwMode="auto">
            <a:xfrm flipV="1">
              <a:off x="3974182" y="3695576"/>
              <a:ext cx="0" cy="2286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534"/>
            </a:p>
          </p:txBody>
        </p:sp>
        <p:sp>
          <p:nvSpPr>
            <p:cNvPr id="23" name="Rectangle 6"/>
            <p:cNvSpPr>
              <a:spLocks noChangeArrowheads="1"/>
            </p:cNvSpPr>
            <p:nvPr/>
          </p:nvSpPr>
          <p:spPr bwMode="auto">
            <a:xfrm>
              <a:off x="3459833" y="2165231"/>
              <a:ext cx="2751535" cy="1271588"/>
            </a:xfrm>
            <a:prstGeom prst="rect">
              <a:avLst/>
            </a:prstGeom>
            <a:solidFill>
              <a:schemeClr val="accent6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2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sz="1534"/>
            </a:p>
          </p:txBody>
        </p:sp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3345532" y="2279532"/>
              <a:ext cx="1428750" cy="1284685"/>
            </a:xfrm>
            <a:prstGeom prst="rect">
              <a:avLst/>
            </a:prstGeom>
            <a:solidFill>
              <a:srgbClr val="FF000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sz="1534"/>
            </a:p>
          </p:txBody>
        </p: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1859632" y="2393832"/>
              <a:ext cx="2800350" cy="1293019"/>
            </a:xfrm>
            <a:prstGeom prst="rect">
              <a:avLst/>
            </a:prstGeom>
            <a:solidFill>
              <a:srgbClr val="33CC33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33CC33"/>
              </a:extrusionClr>
            </a:sp3d>
          </p:spPr>
          <p:txBody>
            <a:bodyPr wrap="none" anchor="ctr">
              <a:flatTx/>
            </a:bodyPr>
            <a:lstStyle/>
            <a:p>
              <a:pPr algn="ctr"/>
              <a:endParaRPr lang="en-US" sz="1534"/>
            </a:p>
          </p:txBody>
        </p:sp>
        <p:grpSp>
          <p:nvGrpSpPr>
            <p:cNvPr id="26" name="Group 9"/>
            <p:cNvGrpSpPr>
              <a:grpSpLocks/>
            </p:cNvGrpSpPr>
            <p:nvPr/>
          </p:nvGrpSpPr>
          <p:grpSpPr bwMode="auto">
            <a:xfrm>
              <a:off x="1154775" y="3705111"/>
              <a:ext cx="1346200" cy="448866"/>
              <a:chOff x="864" y="3504"/>
              <a:chExt cx="816" cy="377"/>
            </a:xfrm>
          </p:grpSpPr>
          <p:sp>
            <p:nvSpPr>
              <p:cNvPr id="27" name="Text Box 10"/>
              <p:cNvSpPr txBox="1">
                <a:spLocks noChangeArrowheads="1"/>
              </p:cNvSpPr>
              <p:nvPr/>
            </p:nvSpPr>
            <p:spPr bwMode="auto">
              <a:xfrm>
                <a:off x="864" y="3648"/>
                <a:ext cx="816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fr-FR" sz="1200" dirty="0">
                    <a:latin typeface="+mn-lt"/>
                  </a:rPr>
                  <a:t>4 microns</a:t>
                </a:r>
              </a:p>
            </p:txBody>
          </p:sp>
          <p:sp>
            <p:nvSpPr>
              <p:cNvPr id="28" name="Line 11"/>
              <p:cNvSpPr>
                <a:spLocks noChangeShapeType="1"/>
              </p:cNvSpPr>
              <p:nvPr/>
            </p:nvSpPr>
            <p:spPr bwMode="auto">
              <a:xfrm>
                <a:off x="1296" y="3504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 sz="1534"/>
              </a:p>
            </p:txBody>
          </p:sp>
        </p:grpSp>
        <p:grpSp>
          <p:nvGrpSpPr>
            <p:cNvPr id="29" name="Group 12"/>
            <p:cNvGrpSpPr>
              <a:grpSpLocks/>
            </p:cNvGrpSpPr>
            <p:nvPr/>
          </p:nvGrpSpPr>
          <p:grpSpPr bwMode="auto">
            <a:xfrm>
              <a:off x="5688682" y="3499136"/>
              <a:ext cx="971550" cy="654844"/>
              <a:chOff x="864" y="3331"/>
              <a:chExt cx="816" cy="550"/>
            </a:xfrm>
          </p:grpSpPr>
          <p:sp>
            <p:nvSpPr>
              <p:cNvPr id="30" name="Text Box 13"/>
              <p:cNvSpPr txBox="1">
                <a:spLocks noChangeArrowheads="1"/>
              </p:cNvSpPr>
              <p:nvPr/>
            </p:nvSpPr>
            <p:spPr bwMode="auto">
              <a:xfrm>
                <a:off x="864" y="3648"/>
                <a:ext cx="816" cy="23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fr-FR" sz="1200" dirty="0">
                    <a:latin typeface="+mn-lt"/>
                  </a:rPr>
                  <a:t>5 microns</a:t>
                </a:r>
              </a:p>
            </p:txBody>
          </p:sp>
          <p:sp>
            <p:nvSpPr>
              <p:cNvPr id="31" name="Line 14"/>
              <p:cNvSpPr>
                <a:spLocks noChangeShapeType="1"/>
              </p:cNvSpPr>
              <p:nvPr/>
            </p:nvSpPr>
            <p:spPr bwMode="auto">
              <a:xfrm>
                <a:off x="1296" y="3331"/>
                <a:ext cx="0" cy="365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triangle" w="med" len="med"/>
                <a:tailEnd/>
              </a:ln>
            </p:spPr>
            <p:txBody>
              <a:bodyPr/>
              <a:lstStyle/>
              <a:p>
                <a:endParaRPr lang="en-US" sz="1534"/>
              </a:p>
            </p:txBody>
          </p:sp>
        </p:grp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3802732" y="2108082"/>
              <a:ext cx="56297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+mj-lt"/>
                </a:rPr>
                <a:t>Filtre</a:t>
              </a:r>
              <a:r>
                <a:rPr lang="en-US" sz="900" b="1" dirty="0">
                  <a:solidFill>
                    <a:schemeClr val="bg1"/>
                  </a:solidFill>
                  <a:latin typeface="+mj-lt"/>
                </a:rPr>
                <a:t> 2</a:t>
              </a:r>
            </a:p>
          </p:txBody>
        </p:sp>
        <p:sp>
          <p:nvSpPr>
            <p:cNvPr id="33" name="Text Box 21"/>
            <p:cNvSpPr txBox="1">
              <a:spLocks noChangeArrowheads="1"/>
            </p:cNvSpPr>
            <p:nvPr/>
          </p:nvSpPr>
          <p:spPr bwMode="auto">
            <a:xfrm>
              <a:off x="5688682" y="2165232"/>
              <a:ext cx="56297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+mn-lt"/>
                </a:rPr>
                <a:t>Filtre</a:t>
              </a:r>
              <a:r>
                <a:rPr lang="en-US" sz="900" b="1" dirty="0">
                  <a:solidFill>
                    <a:schemeClr val="bg1"/>
                  </a:solidFill>
                  <a:latin typeface="+mj-lt"/>
                </a:rPr>
                <a:t> 3</a:t>
              </a: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1859632" y="2393832"/>
              <a:ext cx="562975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900" b="1" dirty="0">
                  <a:solidFill>
                    <a:schemeClr val="bg1"/>
                  </a:solidFill>
                  <a:latin typeface="+mj-lt"/>
                </a:rPr>
                <a:t>Filtre 1</a:t>
              </a:r>
            </a:p>
          </p:txBody>
        </p:sp>
      </p:grpSp>
      <p:sp>
        <p:nvSpPr>
          <p:cNvPr id="74754" name="Rectangle 4"/>
          <p:cNvSpPr>
            <a:spLocks noGrp="1" noChangeArrowheads="1"/>
          </p:cNvSpPr>
          <p:nvPr>
            <p:ph type="title"/>
          </p:nvPr>
        </p:nvSpPr>
        <p:spPr>
          <a:xfrm>
            <a:off x="123457" y="75199"/>
            <a:ext cx="6833736" cy="524447"/>
          </a:xfrm>
        </p:spPr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multi-IR</a:t>
            </a:r>
            <a:endParaRPr lang="fr-FR" dirty="0"/>
          </a:p>
        </p:txBody>
      </p:sp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1FE24D21-98D7-4876-AF97-AEAB1038888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0" cy="0"/>
          </a:xfrm>
        </p:spPr>
      </p:pic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432152" y="2646644"/>
            <a:ext cx="2800350" cy="1715690"/>
            <a:chOff x="3936" y="576"/>
            <a:chExt cx="1680" cy="1029"/>
          </a:xfrm>
        </p:grpSpPr>
        <p:sp>
          <p:nvSpPr>
            <p:cNvPr id="74768" name="Rectangle 16"/>
            <p:cNvSpPr>
              <a:spLocks noChangeArrowheads="1"/>
            </p:cNvSpPr>
            <p:nvPr/>
          </p:nvSpPr>
          <p:spPr bwMode="auto">
            <a:xfrm>
              <a:off x="4995" y="624"/>
              <a:ext cx="141" cy="768"/>
            </a:xfrm>
            <a:prstGeom prst="rect">
              <a:avLst/>
            </a:prstGeom>
            <a:solidFill>
              <a:srgbClr val="FF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1534">
                <a:solidFill>
                  <a:srgbClr val="FFFF66"/>
                </a:solidFill>
              </a:endParaRPr>
            </a:p>
          </p:txBody>
        </p:sp>
        <p:pic>
          <p:nvPicPr>
            <p:cNvPr id="74769" name="Picture 17"/>
            <p:cNvPicPr>
              <a:picLocks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936" y="576"/>
              <a:ext cx="1680" cy="1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7" name="ZoneTexte 36">
            <a:extLst>
              <a:ext uri="{FF2B5EF4-FFF2-40B4-BE49-F238E27FC236}">
                <a16:creationId xmlns:a16="http://schemas.microsoft.com/office/drawing/2014/main" id="{5493827A-DF8C-49C5-95AC-901ED68148DC}"/>
              </a:ext>
            </a:extLst>
          </p:cNvPr>
          <p:cNvSpPr txBox="1"/>
          <p:nvPr/>
        </p:nvSpPr>
        <p:spPr>
          <a:xfrm>
            <a:off x="123456" y="1880022"/>
            <a:ext cx="8769024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small" spc="0" normalizeH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portant sur la sélection  des longueurs d’onde et leur chevauchement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6E28401-E2A1-4ABF-9954-2F4C53D72E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673" y="1595190"/>
            <a:ext cx="1616590" cy="260805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167DF083-A390-4AB7-83C0-6A0140E6DDE3}"/>
              </a:ext>
            </a:extLst>
          </p:cNvPr>
          <p:cNvSpPr txBox="1"/>
          <p:nvPr/>
        </p:nvSpPr>
        <p:spPr>
          <a:xfrm>
            <a:off x="4036302" y="1155153"/>
            <a:ext cx="943332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Brevet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9DEBD7-B041-51D9-B998-D349E53ADD6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X3301 : longueurs d’onde des capteurs</a:t>
            </a:r>
          </a:p>
        </p:txBody>
      </p:sp>
      <p:pic>
        <p:nvPicPr>
          <p:cNvPr id="6" name="Picture 24" descr="M:\DEC Library - Graphics\Marcom Photo Library\JPEGs\Flame\X3301.jpg">
            <a:extLst>
              <a:ext uri="{FF2B5EF4-FFF2-40B4-BE49-F238E27FC236}">
                <a16:creationId xmlns:a16="http://schemas.microsoft.com/office/drawing/2014/main" id="{14C6CEF3-4CA1-D531-1B17-2765D43F2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52" y="1155153"/>
            <a:ext cx="870109" cy="52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M:\DEC Library - Graphics\Marcom Photo Library\JPEGs\Flame\X3301.jpg">
            <a:extLst>
              <a:ext uri="{FF2B5EF4-FFF2-40B4-BE49-F238E27FC236}">
                <a16:creationId xmlns:a16="http://schemas.microsoft.com/office/drawing/2014/main" id="{BDE7703A-BFF9-B13A-B231-A7941EB6C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91166" y="1155153"/>
            <a:ext cx="857298" cy="524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2AAE1E95-FF12-5927-EC62-FBD11AA96B72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2" name="Rectangle 11">
              <a:hlinkClick r:id="rId7" action="ppaction://hlinksldjump"/>
              <a:extLst>
                <a:ext uri="{FF2B5EF4-FFF2-40B4-BE49-F238E27FC236}">
                  <a16:creationId xmlns:a16="http://schemas.microsoft.com/office/drawing/2014/main" id="{08B9FCD3-D868-64A7-1EF1-316029474057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ZoneTexte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C9E863FC-0C5B-32CC-A35D-62D8A653D647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4" name="ZoneTexte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C2088C0C-7A5C-468B-B93D-189DC1AEA62B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5" name="ZoneTexte 14">
              <a:hlinkClick r:id="rId10" action="ppaction://hlinksldjump"/>
              <a:extLst>
                <a:ext uri="{FF2B5EF4-FFF2-40B4-BE49-F238E27FC236}">
                  <a16:creationId xmlns:a16="http://schemas.microsoft.com/office/drawing/2014/main" id="{67698B94-9DC3-F665-A2F3-EBD484F03730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6" name="Image 15" descr="Une image contenant clipart&#10;&#10;Description générée automatiquement">
              <a:hlinkClick r:id="rId7" action="ppaction://hlinksldjump"/>
              <a:extLst>
                <a:ext uri="{FF2B5EF4-FFF2-40B4-BE49-F238E27FC236}">
                  <a16:creationId xmlns:a16="http://schemas.microsoft.com/office/drawing/2014/main" id="{FD33C9B6-C30A-049A-4649-D85423D99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7" name="ZoneTexte 16">
              <a:hlinkClick r:id="rId12" action="ppaction://hlinksldjump"/>
              <a:extLst>
                <a:ext uri="{FF2B5EF4-FFF2-40B4-BE49-F238E27FC236}">
                  <a16:creationId xmlns:a16="http://schemas.microsoft.com/office/drawing/2014/main" id="{968BF3CD-27CE-A881-56A2-E14B7C4E3D85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8" name="ZoneTexte 17">
              <a:hlinkClick r:id="rId13" action="ppaction://hlinksldjump"/>
              <a:extLst>
                <a:ext uri="{FF2B5EF4-FFF2-40B4-BE49-F238E27FC236}">
                  <a16:creationId xmlns:a16="http://schemas.microsoft.com/office/drawing/2014/main" id="{0136C0AF-FDC5-008A-93C3-DCAFFE10E2DD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223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IR multifréquence (MSIR)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0553CEE-044C-4690-8EE3-FBD392177B6D}"/>
              </a:ext>
            </a:extLst>
          </p:cNvPr>
          <p:cNvGrpSpPr/>
          <p:nvPr/>
        </p:nvGrpSpPr>
        <p:grpSpPr>
          <a:xfrm>
            <a:off x="236568" y="2509168"/>
            <a:ext cx="4366377" cy="2078806"/>
            <a:chOff x="236568" y="2437160"/>
            <a:chExt cx="4366377" cy="2078806"/>
          </a:xfrm>
        </p:grpSpPr>
        <p:sp>
          <p:nvSpPr>
            <p:cNvPr id="83974" name="Text Box 2"/>
            <p:cNvSpPr txBox="1">
              <a:spLocks noChangeArrowheads="1"/>
            </p:cNvSpPr>
            <p:nvPr/>
          </p:nvSpPr>
          <p:spPr bwMode="auto">
            <a:xfrm>
              <a:off x="1767258" y="4262050"/>
              <a:ext cx="1397794" cy="2539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FR" sz="1050" b="1" dirty="0">
                  <a:latin typeface="+mj-lt"/>
                </a:rPr>
                <a:t>Pic d’Emission</a:t>
              </a:r>
            </a:p>
          </p:txBody>
        </p:sp>
        <p:sp>
          <p:nvSpPr>
            <p:cNvPr id="83975" name="Line 3"/>
            <p:cNvSpPr>
              <a:spLocks noChangeShapeType="1"/>
            </p:cNvSpPr>
            <p:nvPr/>
          </p:nvSpPr>
          <p:spPr bwMode="auto">
            <a:xfrm flipV="1">
              <a:off x="2421359" y="4054028"/>
              <a:ext cx="0" cy="228600"/>
            </a:xfrm>
            <a:prstGeom prst="line">
              <a:avLst/>
            </a:prstGeom>
            <a:noFill/>
            <a:ln w="222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534">
                <a:latin typeface="+mj-lt"/>
              </a:endParaRPr>
            </a:p>
          </p:txBody>
        </p:sp>
        <p:sp>
          <p:nvSpPr>
            <p:cNvPr id="83976" name="Rectangle 6"/>
            <p:cNvSpPr>
              <a:spLocks noChangeArrowheads="1"/>
            </p:cNvSpPr>
            <p:nvPr/>
          </p:nvSpPr>
          <p:spPr bwMode="auto">
            <a:xfrm>
              <a:off x="1836769" y="2494309"/>
              <a:ext cx="2751535" cy="1271588"/>
            </a:xfrm>
            <a:prstGeom prst="rect">
              <a:avLst/>
            </a:prstGeom>
            <a:solidFill>
              <a:srgbClr val="00206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accent6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sz="1534">
                <a:latin typeface="+mj-lt"/>
              </a:endParaRPr>
            </a:p>
          </p:txBody>
        </p:sp>
        <p:sp>
          <p:nvSpPr>
            <p:cNvPr id="83977" name="Rectangle 7"/>
            <p:cNvSpPr>
              <a:spLocks noChangeArrowheads="1"/>
            </p:cNvSpPr>
            <p:nvPr/>
          </p:nvSpPr>
          <p:spPr bwMode="auto">
            <a:xfrm>
              <a:off x="1722468" y="2608610"/>
              <a:ext cx="1428750" cy="1284685"/>
            </a:xfrm>
            <a:prstGeom prst="rect">
              <a:avLst/>
            </a:prstGeom>
            <a:solidFill>
              <a:srgbClr val="FF0000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0000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sz="1534">
                <a:latin typeface="+mj-lt"/>
              </a:endParaRPr>
            </a:p>
          </p:txBody>
        </p:sp>
        <p:sp>
          <p:nvSpPr>
            <p:cNvPr id="83978" name="Rectangle 8"/>
            <p:cNvSpPr>
              <a:spLocks noChangeArrowheads="1"/>
            </p:cNvSpPr>
            <p:nvPr/>
          </p:nvSpPr>
          <p:spPr bwMode="auto">
            <a:xfrm>
              <a:off x="236568" y="2715766"/>
              <a:ext cx="2800350" cy="1345406"/>
            </a:xfrm>
            <a:prstGeom prst="rect">
              <a:avLst/>
            </a:prstGeom>
            <a:solidFill>
              <a:srgbClr val="33CC33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33CC33"/>
              </a:extrusionClr>
            </a:sp3d>
          </p:spPr>
          <p:txBody>
            <a:bodyPr wrap="none" anchor="ctr">
              <a:flatTx/>
            </a:bodyPr>
            <a:lstStyle/>
            <a:p>
              <a:endParaRPr lang="en-US" sz="1534">
                <a:latin typeface="+mj-lt"/>
              </a:endParaRPr>
            </a:p>
          </p:txBody>
        </p:sp>
        <p:sp>
          <p:nvSpPr>
            <p:cNvPr id="83981" name="Text Box 19"/>
            <p:cNvSpPr txBox="1">
              <a:spLocks noChangeArrowheads="1"/>
            </p:cNvSpPr>
            <p:nvPr/>
          </p:nvSpPr>
          <p:spPr bwMode="auto">
            <a:xfrm>
              <a:off x="2179668" y="2437160"/>
              <a:ext cx="53732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900" dirty="0">
                  <a:solidFill>
                    <a:schemeClr val="bg1"/>
                  </a:solidFill>
                  <a:latin typeface="+mj-lt"/>
                </a:rPr>
                <a:t>Filtre 2</a:t>
              </a:r>
            </a:p>
          </p:txBody>
        </p:sp>
        <p:sp>
          <p:nvSpPr>
            <p:cNvPr id="83982" name="Text Box 20"/>
            <p:cNvSpPr txBox="1">
              <a:spLocks noChangeArrowheads="1"/>
            </p:cNvSpPr>
            <p:nvPr/>
          </p:nvSpPr>
          <p:spPr bwMode="auto">
            <a:xfrm>
              <a:off x="4065618" y="2494310"/>
              <a:ext cx="53732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900" dirty="0">
                  <a:solidFill>
                    <a:schemeClr val="bg1"/>
                  </a:solidFill>
                  <a:latin typeface="+mj-lt"/>
                </a:rPr>
                <a:t>Filtre 3</a:t>
              </a:r>
            </a:p>
          </p:txBody>
        </p:sp>
        <p:sp>
          <p:nvSpPr>
            <p:cNvPr id="83983" name="Text Box 21"/>
            <p:cNvSpPr txBox="1">
              <a:spLocks noChangeArrowheads="1"/>
            </p:cNvSpPr>
            <p:nvPr/>
          </p:nvSpPr>
          <p:spPr bwMode="auto">
            <a:xfrm>
              <a:off x="236568" y="2722910"/>
              <a:ext cx="53732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900" dirty="0">
                  <a:solidFill>
                    <a:schemeClr val="bg1"/>
                  </a:solidFill>
                  <a:latin typeface="+mj-lt"/>
                </a:rPr>
                <a:t>Filtre 1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4A16050E-AC9D-4336-89D4-B7A91F160889}"/>
              </a:ext>
            </a:extLst>
          </p:cNvPr>
          <p:cNvGrpSpPr/>
          <p:nvPr/>
        </p:nvGrpSpPr>
        <p:grpSpPr>
          <a:xfrm>
            <a:off x="5907056" y="2319312"/>
            <a:ext cx="2800350" cy="2052638"/>
            <a:chOff x="5029200" y="762001"/>
            <a:chExt cx="2800350" cy="2052638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DC9DC053-4663-4CD6-8D5D-2BB90B3AE9C7}"/>
                </a:ext>
              </a:extLst>
            </p:cNvPr>
            <p:cNvGrpSpPr/>
            <p:nvPr/>
          </p:nvGrpSpPr>
          <p:grpSpPr>
            <a:xfrm>
              <a:off x="5029200" y="900113"/>
              <a:ext cx="2800350" cy="1914526"/>
              <a:chOff x="5029200" y="900113"/>
              <a:chExt cx="2800350" cy="1914526"/>
            </a:xfrm>
          </p:grpSpPr>
          <p:sp>
            <p:nvSpPr>
              <p:cNvPr id="83973" name="Rectangle 22"/>
              <p:cNvSpPr>
                <a:spLocks noChangeArrowheads="1"/>
              </p:cNvSpPr>
              <p:nvPr/>
            </p:nvSpPr>
            <p:spPr bwMode="auto">
              <a:xfrm>
                <a:off x="6787755" y="900113"/>
                <a:ext cx="234553" cy="1552575"/>
              </a:xfrm>
              <a:prstGeom prst="rect">
                <a:avLst/>
              </a:prstGeom>
              <a:solidFill>
                <a:srgbClr val="FF000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534">
                  <a:solidFill>
                    <a:srgbClr val="9999FF"/>
                  </a:solidFill>
                </a:endParaRPr>
              </a:p>
            </p:txBody>
          </p:sp>
          <p:sp>
            <p:nvSpPr>
              <p:cNvPr id="83979" name="Rectangle 16"/>
              <p:cNvSpPr>
                <a:spLocks noChangeArrowheads="1"/>
              </p:cNvSpPr>
              <p:nvPr/>
            </p:nvSpPr>
            <p:spPr bwMode="auto">
              <a:xfrm>
                <a:off x="6273405" y="907256"/>
                <a:ext cx="234553" cy="1552575"/>
              </a:xfrm>
              <a:prstGeom prst="rect">
                <a:avLst/>
              </a:prstGeom>
              <a:solidFill>
                <a:srgbClr val="FF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 sz="1534">
                  <a:solidFill>
                    <a:srgbClr val="FFFF66"/>
                  </a:solidFill>
                </a:endParaRPr>
              </a:p>
            </p:txBody>
          </p:sp>
          <p:pic>
            <p:nvPicPr>
              <p:cNvPr id="83980" name="Picture 17"/>
              <p:cNvPicPr>
                <a:picLocks noChangeArrowheads="1"/>
              </p:cNvPicPr>
              <p:nvPr/>
            </p:nvPicPr>
            <p:blipFill>
              <a:blip r:embed="rId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5029200" y="1098949"/>
                <a:ext cx="2800350" cy="17156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83986" name="Text Box 25"/>
            <p:cNvSpPr txBox="1">
              <a:spLocks noChangeArrowheads="1"/>
            </p:cNvSpPr>
            <p:nvPr/>
          </p:nvSpPr>
          <p:spPr bwMode="auto">
            <a:xfrm>
              <a:off x="6200776" y="769144"/>
              <a:ext cx="3946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600"/>
                <a:t>X3302</a:t>
              </a:r>
            </a:p>
          </p:txBody>
        </p:sp>
        <p:sp>
          <p:nvSpPr>
            <p:cNvPr id="83987" name="Text Box 26"/>
            <p:cNvSpPr txBox="1">
              <a:spLocks noChangeArrowheads="1"/>
            </p:cNvSpPr>
            <p:nvPr/>
          </p:nvSpPr>
          <p:spPr bwMode="auto">
            <a:xfrm>
              <a:off x="6700838" y="762001"/>
              <a:ext cx="394660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600" dirty="0"/>
                <a:t>X3301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A3F3B29-E662-8401-6242-BC86B5CF6E60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X3302 : longueurs d’onde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2EE92BB-2061-34B0-45BB-4C94060302BE}"/>
              </a:ext>
            </a:extLst>
          </p:cNvPr>
          <p:cNvSpPr txBox="1"/>
          <p:nvPr/>
        </p:nvSpPr>
        <p:spPr>
          <a:xfrm>
            <a:off x="123456" y="1880022"/>
            <a:ext cx="8769024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small" spc="0" normalizeH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portant sur la sélection  des longueurs d’onde et leur chevauchement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1C51B1-E6BC-8DFD-7490-C0064EFFB6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673" y="1595190"/>
            <a:ext cx="1616590" cy="26080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3507F4BA-1C9E-EDF1-3BAE-67C9CC74CDA0}"/>
              </a:ext>
            </a:extLst>
          </p:cNvPr>
          <p:cNvSpPr txBox="1"/>
          <p:nvPr/>
        </p:nvSpPr>
        <p:spPr>
          <a:xfrm>
            <a:off x="4036302" y="1155153"/>
            <a:ext cx="943332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small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Brevet 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DFA1549B-A095-DB32-11A5-0E4BCC9B643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4" y="1142209"/>
            <a:ext cx="857298" cy="59666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C6FC62-1501-8DC8-EBD7-36954BA54C8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35182" y="1155153"/>
            <a:ext cx="857298" cy="596666"/>
          </a:xfrm>
          <a:prstGeom prst="rect">
            <a:avLst/>
          </a:prstGeom>
        </p:spPr>
      </p:pic>
      <p:grpSp>
        <p:nvGrpSpPr>
          <p:cNvPr id="83969" name="Groupe 83968">
            <a:extLst>
              <a:ext uri="{FF2B5EF4-FFF2-40B4-BE49-F238E27FC236}">
                <a16:creationId xmlns:a16="http://schemas.microsoft.com/office/drawing/2014/main" id="{E0D970AA-7997-728F-11C0-7019A61985D8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83971" name="Rectangle 83970">
              <a:hlinkClick r:id="rId5" action="ppaction://hlinksldjump"/>
              <a:extLst>
                <a:ext uri="{FF2B5EF4-FFF2-40B4-BE49-F238E27FC236}">
                  <a16:creationId xmlns:a16="http://schemas.microsoft.com/office/drawing/2014/main" id="{C70AF664-BAF4-BD36-0B8E-BEE8A75EA8D9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3972" name="ZoneTexte 83971">
              <a:hlinkClick r:id="rId6" action="ppaction://hlinksldjump"/>
              <a:extLst>
                <a:ext uri="{FF2B5EF4-FFF2-40B4-BE49-F238E27FC236}">
                  <a16:creationId xmlns:a16="http://schemas.microsoft.com/office/drawing/2014/main" id="{0CF61048-4772-8C10-E782-FCFA306DA781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83984" name="ZoneTexte 83983">
              <a:hlinkClick r:id="rId7" action="ppaction://hlinksldjump"/>
              <a:extLst>
                <a:ext uri="{FF2B5EF4-FFF2-40B4-BE49-F238E27FC236}">
                  <a16:creationId xmlns:a16="http://schemas.microsoft.com/office/drawing/2014/main" id="{CECDD8E9-E7DD-F853-C55B-392094AE8C0F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83985" name="ZoneTexte 83984">
              <a:hlinkClick r:id="rId8" action="ppaction://hlinksldjump"/>
              <a:extLst>
                <a:ext uri="{FF2B5EF4-FFF2-40B4-BE49-F238E27FC236}">
                  <a16:creationId xmlns:a16="http://schemas.microsoft.com/office/drawing/2014/main" id="{44B85B90-ADC4-D852-B820-2A65291499D9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83988" name="Image 83987" descr="Une image contenant clipart&#10;&#10;Description générée automatiquement">
              <a:hlinkClick r:id="rId5" action="ppaction://hlinksldjump"/>
              <a:extLst>
                <a:ext uri="{FF2B5EF4-FFF2-40B4-BE49-F238E27FC236}">
                  <a16:creationId xmlns:a16="http://schemas.microsoft.com/office/drawing/2014/main" id="{10EA56D3-D931-2D39-A1D2-D042399A46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83989" name="ZoneTexte 83988">
              <a:hlinkClick r:id="rId10" action="ppaction://hlinksldjump"/>
              <a:extLst>
                <a:ext uri="{FF2B5EF4-FFF2-40B4-BE49-F238E27FC236}">
                  <a16:creationId xmlns:a16="http://schemas.microsoft.com/office/drawing/2014/main" id="{A1ED1627-943B-E4A4-9235-72D4D30E4ACF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83990" name="ZoneTexte 83989">
              <a:hlinkClick r:id="rId11" action="ppaction://hlinksldjump"/>
              <a:extLst>
                <a:ext uri="{FF2B5EF4-FFF2-40B4-BE49-F238E27FC236}">
                  <a16:creationId xmlns:a16="http://schemas.microsoft.com/office/drawing/2014/main" id="{46EE7D1A-DF6B-3C36-F286-872BF8C69BA8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30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485900" y="114300"/>
            <a:ext cx="6172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08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IR multifréquence (MSIR)</a:t>
            </a:r>
            <a:endParaRPr lang="en-US" alt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DD3C9AA-BB90-4642-958A-0DF37C97684D}"/>
              </a:ext>
            </a:extLst>
          </p:cNvPr>
          <p:cNvSpPr txBox="1"/>
          <p:nvPr/>
        </p:nvSpPr>
        <p:spPr>
          <a:xfrm>
            <a:off x="2195736" y="1155153"/>
            <a:ext cx="6696744" cy="295465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Avantages potentiels pour l’utilisateur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des feux à base d’hydrocarbure ou pas (modèle X3302)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Capacité supérieure de rejet des fausses alarmes pour de nombreuses applications comparée aux technologies UV, IR et UV/IR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 faible dépôt d’huile sur les optiques n’inhibe pas la performance de détection ;</a:t>
            </a:r>
          </a:p>
          <a:p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Insensible à la foudre, aux arcs, étincelles, lampes halogènes ou autres sources d’énergie UV </a:t>
            </a:r>
            <a:r>
              <a:rPr kumimoji="0" lang="fr-FR" sz="12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(1)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;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fr-FR" sz="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Performance non affectée par la présence de vapeurs connues pour atténuer l’énergie UV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Capacité de détection moins affectée par la fumée qui peut précéder un feu que pour un détecteur UV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Détecte des feux à de plus grandes distances que les détecteurs UV, IR ou UV/IR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Plus efficace pour un feu partiellement caché qu’un détecteur UV ; </a:t>
            </a:r>
          </a:p>
        </p:txBody>
      </p:sp>
      <p:pic>
        <p:nvPicPr>
          <p:cNvPr id="10" name="Picture 2" descr="Y:\mktg\DEC Library - Graphics\Marcom Photo Library\JPEGs\Flame\X3301.jpg">
            <a:extLst>
              <a:ext uri="{FF2B5EF4-FFF2-40B4-BE49-F238E27FC236}">
                <a16:creationId xmlns:a16="http://schemas.microsoft.com/office/drawing/2014/main" id="{EB89A8C2-A890-4B0A-AAA9-8ECFCD204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9672" y="1155153"/>
            <a:ext cx="864096" cy="55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8E7162D-4430-46CF-9F06-DFAE90A63E2D}"/>
              </a:ext>
            </a:extLst>
          </p:cNvPr>
          <p:cNvSpPr txBox="1"/>
          <p:nvPr/>
        </p:nvSpPr>
        <p:spPr>
          <a:xfrm>
            <a:off x="6732240" y="3927030"/>
            <a:ext cx="2088231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kumimoji="0" lang="fr-FR" sz="600" b="0" i="1" u="none" strike="noStrike" kern="1200" cap="none" spc="0" normalizeH="0" baseline="3000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(1) En conditions normales d’utilisation</a:t>
            </a:r>
            <a:endParaRPr lang="fr-FR" sz="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933577-5D13-6FE1-B749-542CF12932A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X3301 / X3302 - revue de technologie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12A86A8-6F97-3819-0CAA-B02920D95F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8" y="1867312"/>
            <a:ext cx="857298" cy="596666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64F0E4B8-3E64-9F3C-9DB7-E99701C409C2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6" name="Rectangle 5">
              <a:hlinkClick r:id="rId4" action="ppaction://hlinksldjump"/>
              <a:extLst>
                <a:ext uri="{FF2B5EF4-FFF2-40B4-BE49-F238E27FC236}">
                  <a16:creationId xmlns:a16="http://schemas.microsoft.com/office/drawing/2014/main" id="{CAF46968-AA40-0417-3A37-C5047E94CC71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" name="ZoneTexte 6">
              <a:hlinkClick r:id="rId5" action="ppaction://hlinksldjump"/>
              <a:extLst>
                <a:ext uri="{FF2B5EF4-FFF2-40B4-BE49-F238E27FC236}">
                  <a16:creationId xmlns:a16="http://schemas.microsoft.com/office/drawing/2014/main" id="{9D5F2346-A38A-2503-AF26-FF529CB4B77F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9" name="ZoneTexte 18">
              <a:hlinkClick r:id="rId6" action="ppaction://hlinksldjump"/>
              <a:extLst>
                <a:ext uri="{FF2B5EF4-FFF2-40B4-BE49-F238E27FC236}">
                  <a16:creationId xmlns:a16="http://schemas.microsoft.com/office/drawing/2014/main" id="{D40A2D5F-14BD-FAF3-B06B-BFC24F48EEA7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7" action="ppaction://hlinksldjump"/>
              <a:extLst>
                <a:ext uri="{FF2B5EF4-FFF2-40B4-BE49-F238E27FC236}">
                  <a16:creationId xmlns:a16="http://schemas.microsoft.com/office/drawing/2014/main" id="{31CCB000-C509-2A0E-9416-4CBA83559D81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1" name="Image 20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4F57AE4F-BF74-1F15-B635-23ABCF5AAE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2" name="ZoneTexte 21">
              <a:hlinkClick r:id="rId9" action="ppaction://hlinksldjump"/>
              <a:extLst>
                <a:ext uri="{FF2B5EF4-FFF2-40B4-BE49-F238E27FC236}">
                  <a16:creationId xmlns:a16="http://schemas.microsoft.com/office/drawing/2014/main" id="{87ADA48F-193E-CCBF-411E-8546558A6753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10" action="ppaction://hlinksldjump"/>
              <a:extLst>
                <a:ext uri="{FF2B5EF4-FFF2-40B4-BE49-F238E27FC236}">
                  <a16:creationId xmlns:a16="http://schemas.microsoft.com/office/drawing/2014/main" id="{831ACBB0-DBD8-F87A-91FF-D103568C749F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311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485900" y="114300"/>
            <a:ext cx="6172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088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IR multifréquence (MSIR)</a:t>
            </a:r>
            <a:endParaRPr lang="en-US" altLang="en-US" dirty="0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0E7CE1B-3EC1-4CE5-B698-75D87A9CC503}"/>
              </a:ext>
            </a:extLst>
          </p:cNvPr>
          <p:cNvSpPr txBox="1"/>
          <p:nvPr/>
        </p:nvSpPr>
        <p:spPr>
          <a:xfrm>
            <a:off x="2627785" y="1155153"/>
            <a:ext cx="6408712" cy="3231654"/>
          </a:xfrm>
          <a:prstGeom prst="rect">
            <a:avLst/>
          </a:prstGeom>
          <a:solidFill>
            <a:srgbClr val="E5CFB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de vigilance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présence d’IR ambiants intenses et modulés irrégulièrement peut réduire la plage des détecteurs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présence d’IR ambiants intenses et modulés irrégulièrement peut être une source de fausse alarme, si présent à très courte distance (&lt;0,9 m ou &lt;3m, fonction du paramétrage de l’appareil)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présence d’eau ou glace sur les optiques des détecteurs peut réduire la plage des détecteurs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Pas de modèle disponible pour des applications dans lesquelles les températures excèdent régulièrement +75º C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Technologie non appropriée pour des applications qui requièrent des temps de réponse ultra courts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E4C75-FE7E-446C-CF63-1639982394B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X3301 / X3302 - revue de technologie</a:t>
            </a:r>
          </a:p>
        </p:txBody>
      </p:sp>
      <p:pic>
        <p:nvPicPr>
          <p:cNvPr id="4" name="Picture 2" descr="Y:\mktg\DEC Library - Graphics\Marcom Photo Library\JPEGs\Flame\X3301.jpg">
            <a:extLst>
              <a:ext uri="{FF2B5EF4-FFF2-40B4-BE49-F238E27FC236}">
                <a16:creationId xmlns:a16="http://schemas.microsoft.com/office/drawing/2014/main" id="{9DD4990F-4FDB-4CE1-A3D7-BBE458871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9672" y="1155153"/>
            <a:ext cx="864096" cy="55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E2F6031-1D3F-5842-471E-FBCDAD1E59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8" y="1867312"/>
            <a:ext cx="857298" cy="596666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0B37E6F-B2E0-FE76-07DC-DFD8A31E3112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4" name="Rectangle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CDA42EBD-EFA3-83E4-58A3-260E7DEB4236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ZoneTexte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A7FD3AB5-5C69-C08A-94F3-44E43CAFAFAF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6" name="ZoneTexte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96F2EEE1-578D-AFA4-4D3A-5A167CBB1FF4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7" name="ZoneTexte 16">
              <a:hlinkClick r:id="rId7" action="ppaction://hlinksldjump"/>
              <a:extLst>
                <a:ext uri="{FF2B5EF4-FFF2-40B4-BE49-F238E27FC236}">
                  <a16:creationId xmlns:a16="http://schemas.microsoft.com/office/drawing/2014/main" id="{130AF1A7-3DF9-FB73-3FCC-ACE95BD9B144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8" name="Image 17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F4487BC4-2B90-408E-61B4-EDDBCD13CE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9" name="ZoneTexte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53E1CC8F-A4E1-5F56-F413-5B2ED56633E0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10" action="ppaction://hlinksldjump"/>
              <a:extLst>
                <a:ext uri="{FF2B5EF4-FFF2-40B4-BE49-F238E27FC236}">
                  <a16:creationId xmlns:a16="http://schemas.microsoft.com/office/drawing/2014/main" id="{F2626DB4-9D29-EC25-46C1-108AE6CB74F2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545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88C955C-8454-485B-4330-16F69F3AB0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44" y="1142209"/>
            <a:ext cx="857298" cy="596666"/>
          </a:xfrm>
          <a:prstGeom prst="rect">
            <a:avLst/>
          </a:prstGeom>
        </p:spPr>
      </p:pic>
      <p:sp>
        <p:nvSpPr>
          <p:cNvPr id="82946" name="Rectangle 5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IR multifréquence (MSIR)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6B66138-F4A6-4B0F-BE5D-BCF9573C2185}"/>
              </a:ext>
            </a:extLst>
          </p:cNvPr>
          <p:cNvSpPr txBox="1"/>
          <p:nvPr/>
        </p:nvSpPr>
        <p:spPr>
          <a:xfrm>
            <a:off x="1907706" y="1155153"/>
            <a:ext cx="6996752" cy="249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Capteurs IR spécifiques pour détecter les feux d’Hydrogène ou Méthanol virtuellement invisibles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Brevets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Longueurs d’onde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Algorithme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Traitement du signal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Cône de Vision étendu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Sortie HART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643EE9-E4F2-1F1F-391A-28E3F6EDF0D8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X3302 : revue de technologie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59EB109-00A9-02B7-B2D3-E4508A6554E5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5" name="Rectangle 14">
              <a:hlinkClick r:id="rId3" action="ppaction://hlinksldjump"/>
              <a:extLst>
                <a:ext uri="{FF2B5EF4-FFF2-40B4-BE49-F238E27FC236}">
                  <a16:creationId xmlns:a16="http://schemas.microsoft.com/office/drawing/2014/main" id="{8260DC8D-3911-EBC5-29FE-36F25FD46853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6" name="ZoneTexte 15">
              <a:hlinkClick r:id="rId4" action="ppaction://hlinksldjump"/>
              <a:extLst>
                <a:ext uri="{FF2B5EF4-FFF2-40B4-BE49-F238E27FC236}">
                  <a16:creationId xmlns:a16="http://schemas.microsoft.com/office/drawing/2014/main" id="{BA9FC434-65E6-AC35-448F-F093137FF75C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7" name="ZoneTexte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969190E4-5076-3985-E8F6-511F09F78BC3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8" name="ZoneText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932A0611-E2BE-294C-CA61-11E78A9E12D5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9" name="Image 18" descr="Une image contenant clipart&#10;&#10;Description générée automatiquement">
              <a:hlinkClick r:id="rId3" action="ppaction://hlinksldjump"/>
              <a:extLst>
                <a:ext uri="{FF2B5EF4-FFF2-40B4-BE49-F238E27FC236}">
                  <a16:creationId xmlns:a16="http://schemas.microsoft.com/office/drawing/2014/main" id="{D9CE5B3A-C9C4-A0BF-6988-87B496450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0" name="ZoneTexte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36B727F8-ABFB-C5ED-BBF6-45A014769CBA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1" name="ZoneTexte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08C4A402-A002-82A7-B04B-3F608B6969B6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7070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Espace réservé pour une image  59" descr="Une image contenant neige, glace&#10;&#10;Description générée automatiquement">
            <a:extLst>
              <a:ext uri="{FF2B5EF4-FFF2-40B4-BE49-F238E27FC236}">
                <a16:creationId xmlns:a16="http://schemas.microsoft.com/office/drawing/2014/main" id="{93FBAB4B-D46C-1238-C87D-B490288CB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b="10041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7E6D2837-B05C-FC41-64C3-8AC08022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 incendie</a:t>
            </a:r>
            <a:br>
              <a:rPr lang="fr-FR" dirty="0"/>
            </a:br>
            <a:r>
              <a:rPr lang="fr-FR" dirty="0"/>
              <a:t>risques spéciaux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080718A8-C3F9-F808-3E80-73826D34FE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78E2D22-55F0-6216-44E8-F448D4DCE4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Picture 2" descr="M:\DEC Library - Graphics\Marcom Photo Library\JPEGs\Flame\X3301 w Black Bracket 1.jpg">
            <a:extLst>
              <a:ext uri="{FF2B5EF4-FFF2-40B4-BE49-F238E27FC236}">
                <a16:creationId xmlns:a16="http://schemas.microsoft.com/office/drawing/2014/main" id="{A4CF18E8-BDA6-FC6F-15B0-AC9B01B6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69" y="3593038"/>
            <a:ext cx="621934" cy="778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e 34">
            <a:extLst>
              <a:ext uri="{FF2B5EF4-FFF2-40B4-BE49-F238E27FC236}">
                <a16:creationId xmlns:a16="http://schemas.microsoft.com/office/drawing/2014/main" id="{8BB5687E-76C0-6A4A-9E9B-56E5C464C688}"/>
              </a:ext>
            </a:extLst>
          </p:cNvPr>
          <p:cNvGrpSpPr/>
          <p:nvPr/>
        </p:nvGrpSpPr>
        <p:grpSpPr>
          <a:xfrm>
            <a:off x="395536" y="4487126"/>
            <a:ext cx="2016224" cy="169277"/>
            <a:chOff x="395536" y="4500884"/>
            <a:chExt cx="2016224" cy="16927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42FA883-5FA0-2C2B-EADD-78A39577279B}"/>
                </a:ext>
              </a:extLst>
            </p:cNvPr>
            <p:cNvSpPr txBox="1"/>
            <p:nvPr/>
          </p:nvSpPr>
          <p:spPr>
            <a:xfrm>
              <a:off x="395536" y="4500884"/>
              <a:ext cx="2016224" cy="169277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500" i="1" dirty="0"/>
                <a:t>Visuels produits et solutions                                         (CARRIER)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E95B765-97AD-CD5D-DB89-9908681AE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418" y="4512863"/>
              <a:ext cx="686225" cy="145318"/>
            </a:xfrm>
            <a:prstGeom prst="rect">
              <a:avLst/>
            </a:prstGeom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DC108675-DD0F-DCB1-5635-E0C52D003A7E}"/>
              </a:ext>
            </a:extLst>
          </p:cNvPr>
          <p:cNvSpPr txBox="1"/>
          <p:nvPr/>
        </p:nvSpPr>
        <p:spPr>
          <a:xfrm>
            <a:off x="3504706" y="4875298"/>
            <a:ext cx="119562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" i="1" dirty="0">
                <a:solidFill>
                  <a:schemeClr val="bg2">
                    <a:lumMod val="95000"/>
                  </a:schemeClr>
                </a:solidFill>
              </a:rPr>
              <a:t>Illustrations Adobe Stock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B7433CE-76C2-9B83-C2FE-1C017A653199}"/>
              </a:ext>
            </a:extLst>
          </p:cNvPr>
          <p:cNvGrpSpPr/>
          <p:nvPr/>
        </p:nvGrpSpPr>
        <p:grpSpPr>
          <a:xfrm>
            <a:off x="481012" y="359196"/>
            <a:ext cx="2255758" cy="1393386"/>
            <a:chOff x="304681" y="176322"/>
            <a:chExt cx="2255758" cy="1393386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D582744-5F50-CDE7-627F-0FDFC3D34E01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B2C78AA0-B344-6A49-D759-0D7E8212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2F0F12FC-48AA-0206-945B-1A1D40E9C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D2C6A0C6-CB4F-C10C-585B-32C543333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0AC90E8-B0E3-7915-6347-DFF112F5E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A709FC9B-4EDD-2CDF-5BD5-B86C66A29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8C46F986-3034-3C0D-ED21-80B6D52BA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E6446218-E667-F817-0B67-08D23AEBDBAC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B4DD3873-A608-6D8E-116B-558BC700B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3B00DFF2-9A18-122B-B2EF-C94EE3B36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FFBB790B-CB5A-0BEE-E60C-AF727BDD5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111D9C3-8E85-29CA-DF2A-BAB98E76E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A3FE89D-5506-E700-66AF-AB594EBCD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C0BDF787-E1B7-2C21-DAB8-F71D0C2E24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C918558E-6A3F-6A50-D96A-2D9200829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D6415A8A-1204-4FBA-2CC7-91D156B81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sp>
        <p:nvSpPr>
          <p:cNvPr id="28" name="Rectangle 27">
            <a:hlinkClick r:id="rId18" action="ppaction://hlinksldjump"/>
            <a:extLst>
              <a:ext uri="{FF2B5EF4-FFF2-40B4-BE49-F238E27FC236}">
                <a16:creationId xmlns:a16="http://schemas.microsoft.com/office/drawing/2014/main" id="{3E8714B0-1FA8-01DB-E8AD-C855C6BBEA17}"/>
              </a:ext>
            </a:extLst>
          </p:cNvPr>
          <p:cNvSpPr/>
          <p:nvPr/>
        </p:nvSpPr>
        <p:spPr>
          <a:xfrm>
            <a:off x="223591" y="4778604"/>
            <a:ext cx="1773850" cy="26263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9" name="ZoneTexte 28">
            <a:hlinkClick r:id="rId19" action="ppaction://hlinksldjump"/>
            <a:extLst>
              <a:ext uri="{FF2B5EF4-FFF2-40B4-BE49-F238E27FC236}">
                <a16:creationId xmlns:a16="http://schemas.microsoft.com/office/drawing/2014/main" id="{36EB6A65-CD58-C361-F3EF-D6A75D313E75}"/>
              </a:ext>
            </a:extLst>
          </p:cNvPr>
          <p:cNvSpPr txBox="1"/>
          <p:nvPr/>
        </p:nvSpPr>
        <p:spPr>
          <a:xfrm>
            <a:off x="328003" y="4802201"/>
            <a:ext cx="34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UV</a:t>
            </a:r>
          </a:p>
        </p:txBody>
      </p:sp>
      <p:sp>
        <p:nvSpPr>
          <p:cNvPr id="30" name="ZoneTexte 29">
            <a:hlinkClick r:id="rId20" action="ppaction://hlinksldjump"/>
            <a:extLst>
              <a:ext uri="{FF2B5EF4-FFF2-40B4-BE49-F238E27FC236}">
                <a16:creationId xmlns:a16="http://schemas.microsoft.com/office/drawing/2014/main" id="{E378A0DC-C809-3550-B01F-EE78FADF6E02}"/>
              </a:ext>
            </a:extLst>
          </p:cNvPr>
          <p:cNvSpPr txBox="1"/>
          <p:nvPr/>
        </p:nvSpPr>
        <p:spPr>
          <a:xfrm>
            <a:off x="601607" y="4802201"/>
            <a:ext cx="34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IR</a:t>
            </a:r>
          </a:p>
        </p:txBody>
      </p:sp>
      <p:sp>
        <p:nvSpPr>
          <p:cNvPr id="31" name="ZoneTexte 30">
            <a:hlinkClick r:id="rId21" action="ppaction://hlinksldjump"/>
            <a:extLst>
              <a:ext uri="{FF2B5EF4-FFF2-40B4-BE49-F238E27FC236}">
                <a16:creationId xmlns:a16="http://schemas.microsoft.com/office/drawing/2014/main" id="{B1667C31-C848-C4E0-4760-F9AAB82CCD52}"/>
              </a:ext>
            </a:extLst>
          </p:cNvPr>
          <p:cNvSpPr txBox="1"/>
          <p:nvPr/>
        </p:nvSpPr>
        <p:spPr>
          <a:xfrm>
            <a:off x="1546849" y="4802201"/>
            <a:ext cx="432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b="1" dirty="0">
                <a:solidFill>
                  <a:schemeClr val="bg1">
                    <a:lumMod val="85000"/>
                  </a:schemeClr>
                </a:solidFill>
              </a:rPr>
              <a:t>GAZ</a:t>
            </a:r>
          </a:p>
        </p:txBody>
      </p:sp>
      <p:pic>
        <p:nvPicPr>
          <p:cNvPr id="32" name="Image 31" descr="Une image contenant clipart&#10;&#10;Description générée automatiquement">
            <a:hlinkClick r:id="rId18" action="ppaction://hlinksldjump"/>
            <a:extLst>
              <a:ext uri="{FF2B5EF4-FFF2-40B4-BE49-F238E27FC236}">
                <a16:creationId xmlns:a16="http://schemas.microsoft.com/office/drawing/2014/main" id="{4C0E1977-2D4C-6D30-DCC9-C060FB614CB0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3" t="41289" r="26621" b="-7085"/>
          <a:stretch/>
        </p:blipFill>
        <p:spPr>
          <a:xfrm>
            <a:off x="223591" y="4765855"/>
            <a:ext cx="171945" cy="262639"/>
          </a:xfrm>
          <a:prstGeom prst="rect">
            <a:avLst/>
          </a:prstGeom>
        </p:spPr>
      </p:pic>
      <p:sp>
        <p:nvSpPr>
          <p:cNvPr id="33" name="ZoneTexte 32">
            <a:hlinkClick r:id="rId23" action="ppaction://hlinksldjump"/>
            <a:extLst>
              <a:ext uri="{FF2B5EF4-FFF2-40B4-BE49-F238E27FC236}">
                <a16:creationId xmlns:a16="http://schemas.microsoft.com/office/drawing/2014/main" id="{639AD874-3464-66EF-B36F-5F01062BF2BD}"/>
              </a:ext>
            </a:extLst>
          </p:cNvPr>
          <p:cNvSpPr txBox="1"/>
          <p:nvPr/>
        </p:nvSpPr>
        <p:spPr>
          <a:xfrm>
            <a:off x="875211" y="4802201"/>
            <a:ext cx="466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UV/IR</a:t>
            </a:r>
          </a:p>
        </p:txBody>
      </p:sp>
      <p:sp>
        <p:nvSpPr>
          <p:cNvPr id="34" name="ZoneTexte 33">
            <a:hlinkClick r:id="rId24" action="ppaction://hlinksldjump"/>
            <a:extLst>
              <a:ext uri="{FF2B5EF4-FFF2-40B4-BE49-F238E27FC236}">
                <a16:creationId xmlns:a16="http://schemas.microsoft.com/office/drawing/2014/main" id="{4574D5D6-1E31-48C5-93A8-D1759D6EDA3D}"/>
              </a:ext>
            </a:extLst>
          </p:cNvPr>
          <p:cNvSpPr txBox="1"/>
          <p:nvPr/>
        </p:nvSpPr>
        <p:spPr>
          <a:xfrm>
            <a:off x="1274125" y="4814000"/>
            <a:ext cx="340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>
                <a:solidFill>
                  <a:schemeClr val="bg1"/>
                </a:solidFill>
              </a:rPr>
              <a:t>P°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A7B5CC-B02E-E37B-6E95-3D929B386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0" y="3134917"/>
            <a:ext cx="4971025" cy="1125140"/>
          </a:xfrm>
        </p:spPr>
        <p:txBody>
          <a:bodyPr/>
          <a:lstStyle/>
          <a:p>
            <a:r>
              <a:rPr lang="fr-FR" sz="1800" b="1" dirty="0"/>
              <a:t>Détection de flammes UV; UV/IR ; Multi-IR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412EA6-9B94-5AF8-4E99-1878FFC7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</a:t>
            </a:fld>
            <a:endParaRPr lang="en-US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512A090E-1F9B-CE85-4D1E-5DE5DD1A6A7D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36" name="Rectangle 35">
              <a:hlinkClick r:id="rId18" action="ppaction://hlinksldjump"/>
              <a:extLst>
                <a:ext uri="{FF2B5EF4-FFF2-40B4-BE49-F238E27FC236}">
                  <a16:creationId xmlns:a16="http://schemas.microsoft.com/office/drawing/2014/main" id="{38183E5C-6559-56D4-84A5-CBE1F25438FA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ZoneTexte 38">
              <a:hlinkClick r:id="rId19" action="ppaction://hlinksldjump"/>
              <a:extLst>
                <a:ext uri="{FF2B5EF4-FFF2-40B4-BE49-F238E27FC236}">
                  <a16:creationId xmlns:a16="http://schemas.microsoft.com/office/drawing/2014/main" id="{37128388-A9E2-16DF-86CD-902ACD20BDDE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40" name="ZoneTexte 39">
              <a:hlinkClick r:id="rId20" action="ppaction://hlinksldjump"/>
              <a:extLst>
                <a:ext uri="{FF2B5EF4-FFF2-40B4-BE49-F238E27FC236}">
                  <a16:creationId xmlns:a16="http://schemas.microsoft.com/office/drawing/2014/main" id="{D8F1DEA1-73F6-7C6B-4467-E11DF99FB738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41" name="ZoneTexte 40">
              <a:hlinkClick r:id="rId25" action="ppaction://hlinksldjump"/>
              <a:extLst>
                <a:ext uri="{FF2B5EF4-FFF2-40B4-BE49-F238E27FC236}">
                  <a16:creationId xmlns:a16="http://schemas.microsoft.com/office/drawing/2014/main" id="{0E499206-2246-19C9-DA00-CC122DC24EB9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42" name="Image 41" descr="Une image contenant clipart&#10;&#10;Description générée automatiquement">
              <a:hlinkClick r:id="rId18" action="ppaction://hlinksldjump"/>
              <a:extLst>
                <a:ext uri="{FF2B5EF4-FFF2-40B4-BE49-F238E27FC236}">
                  <a16:creationId xmlns:a16="http://schemas.microsoft.com/office/drawing/2014/main" id="{9B3081D1-DDAF-77DC-9715-5FC6DF3A8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43" name="ZoneTexte 42">
              <a:hlinkClick r:id="rId23" action="ppaction://hlinksldjump"/>
              <a:extLst>
                <a:ext uri="{FF2B5EF4-FFF2-40B4-BE49-F238E27FC236}">
                  <a16:creationId xmlns:a16="http://schemas.microsoft.com/office/drawing/2014/main" id="{C3C3C5C6-D06C-B59F-94FF-D08822382B3B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44" name="ZoneTexte 43">
              <a:hlinkClick r:id="rId24" action="ppaction://hlinksldjump"/>
              <a:extLst>
                <a:ext uri="{FF2B5EF4-FFF2-40B4-BE49-F238E27FC236}">
                  <a16:creationId xmlns:a16="http://schemas.microsoft.com/office/drawing/2014/main" id="{D89E6B8A-6EB9-917D-630B-829D97A2F7A7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2593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IR multifréquence (MSIR)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26FDEC0-CB8F-4DE2-BD9A-7ACACE0D0FD8}"/>
              </a:ext>
            </a:extLst>
          </p:cNvPr>
          <p:cNvSpPr txBox="1"/>
          <p:nvPr/>
        </p:nvSpPr>
        <p:spPr>
          <a:xfrm>
            <a:off x="5004049" y="1155153"/>
            <a:ext cx="3888429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Stations de compression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Rampes de chargement pétrolier (trains, camions)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Hydrogène (X3302) – stockage et process ;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Dépôts de stockage, centre de tri de déchets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Réservoirs d’hydrocarbures à toit flottant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Raffineries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5CB12E8-C486-4A61-AE7F-8B3EC0C65477}"/>
              </a:ext>
            </a:extLst>
          </p:cNvPr>
          <p:cNvSpPr txBox="1"/>
          <p:nvPr/>
        </p:nvSpPr>
        <p:spPr>
          <a:xfrm>
            <a:off x="1331645" y="1155153"/>
            <a:ext cx="3397714" cy="24929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Cabines de peinture automobile par spray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Hangars aéronautiques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Cellules de test moteurs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Plates-formes offshore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FPSO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Enceintes de turbine à gaz ;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lang="fr-FR" sz="1200" dirty="0">
              <a:solidFill>
                <a:prstClr val="black"/>
              </a:solidFill>
              <a:latin typeface="Arial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Groupes électrogènes 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B27E61-35EB-E379-B54D-2DBFEEBB27A8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X3301 / X3302 : Applications et risques protégés les plus appropriés </a:t>
            </a:r>
          </a:p>
        </p:txBody>
      </p:sp>
      <p:pic>
        <p:nvPicPr>
          <p:cNvPr id="4" name="Picture 2" descr="Y:\mktg\DEC Library - Graphics\Marcom Photo Library\JPEGs\Flame\X3301.jpg">
            <a:extLst>
              <a:ext uri="{FF2B5EF4-FFF2-40B4-BE49-F238E27FC236}">
                <a16:creationId xmlns:a16="http://schemas.microsoft.com/office/drawing/2014/main" id="{67B3020B-08D2-70FB-3DCB-881B48448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9672" y="1155153"/>
            <a:ext cx="864096" cy="55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F7FB567-3ECC-B946-A8C9-3995AD10A5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58" y="1867312"/>
            <a:ext cx="857298" cy="596666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B396294F-4E76-786F-C5F9-640905F7E59A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9" name="Rectangle 8">
              <a:hlinkClick r:id="rId4" action="ppaction://hlinksldjump"/>
              <a:extLst>
                <a:ext uri="{FF2B5EF4-FFF2-40B4-BE49-F238E27FC236}">
                  <a16:creationId xmlns:a16="http://schemas.microsoft.com/office/drawing/2014/main" id="{E244874E-551D-B1B6-F378-4253C13D60ED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ZoneTexte 20">
              <a:hlinkClick r:id="rId5" action="ppaction://hlinksldjump"/>
              <a:extLst>
                <a:ext uri="{FF2B5EF4-FFF2-40B4-BE49-F238E27FC236}">
                  <a16:creationId xmlns:a16="http://schemas.microsoft.com/office/drawing/2014/main" id="{085AD0D5-B198-E7E9-2A93-E9DD2CF66AE7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2" name="ZoneTexte 21">
              <a:hlinkClick r:id="rId6" action="ppaction://hlinksldjump"/>
              <a:extLst>
                <a:ext uri="{FF2B5EF4-FFF2-40B4-BE49-F238E27FC236}">
                  <a16:creationId xmlns:a16="http://schemas.microsoft.com/office/drawing/2014/main" id="{DFA2E22D-A429-8E61-5159-C7049038DDE6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7" action="ppaction://hlinksldjump"/>
              <a:extLst>
                <a:ext uri="{FF2B5EF4-FFF2-40B4-BE49-F238E27FC236}">
                  <a16:creationId xmlns:a16="http://schemas.microsoft.com/office/drawing/2014/main" id="{00DD3A90-30BC-CB4D-6614-27FE42FD6927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4" name="Image 23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A05D812C-C78E-96E5-2338-2695EF27B2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5" name="ZoneTexte 24">
              <a:hlinkClick r:id="rId9" action="ppaction://hlinksldjump"/>
              <a:extLst>
                <a:ext uri="{FF2B5EF4-FFF2-40B4-BE49-F238E27FC236}">
                  <a16:creationId xmlns:a16="http://schemas.microsoft.com/office/drawing/2014/main" id="{0F0591D5-AD29-3B42-D0CB-12DBE1085DE5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6" name="ZoneTexte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096CBAD4-DA9F-3777-4C3B-FD2DB7FA9BE2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948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Line 6">
            <a:extLst>
              <a:ext uri="{FF2B5EF4-FFF2-40B4-BE49-F238E27FC236}">
                <a16:creationId xmlns:a16="http://schemas.microsoft.com/office/drawing/2014/main" id="{6266D085-8046-4111-AD20-7CDDBC5B8FA8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6598281" y="1855263"/>
            <a:ext cx="1305" cy="1808537"/>
          </a:xfrm>
          <a:prstGeom prst="line">
            <a:avLst/>
          </a:prstGeom>
          <a:noFill/>
          <a:ln w="76200">
            <a:solidFill>
              <a:schemeClr val="accent2">
                <a:lumMod val="75000"/>
                <a:alpha val="5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534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 defTabSz="914400">
              <a:lnSpc>
                <a:spcPct val="145000"/>
              </a:lnSpc>
              <a:spcBef>
                <a:spcPct val="55000"/>
              </a:spcBef>
              <a:defRPr/>
            </a:pP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C0065AB-E26D-4AA1-A8D9-8F9FA7A5C02A}"/>
              </a:ext>
            </a:extLst>
          </p:cNvPr>
          <p:cNvSpPr txBox="1"/>
          <p:nvPr/>
        </p:nvSpPr>
        <p:spPr>
          <a:xfrm>
            <a:off x="251520" y="1155153"/>
            <a:ext cx="2016224" cy="2142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10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UV</a:t>
            </a: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IR</a:t>
            </a: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Multi-IR</a:t>
            </a: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Multi-IR H</a:t>
            </a:r>
            <a:r>
              <a:rPr kumimoji="0" lang="en-US" sz="1200" b="0" i="0" u="none" strike="noStrike" kern="1200" cap="none" spc="0" normalizeH="0" baseline="-2500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</a:p>
          <a:p>
            <a:pPr marL="213122" marR="0" lvl="0" indent="-213122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/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IR</a:t>
            </a:r>
          </a:p>
        </p:txBody>
      </p:sp>
      <p:sp>
        <p:nvSpPr>
          <p:cNvPr id="14" name="Line 5">
            <a:extLst>
              <a:ext uri="{FF2B5EF4-FFF2-40B4-BE49-F238E27FC236}">
                <a16:creationId xmlns:a16="http://schemas.microsoft.com/office/drawing/2014/main" id="{2426D95F-DDA2-4641-8AA1-1EF73AD9D2A6}"/>
              </a:ext>
            </a:extLst>
          </p:cNvPr>
          <p:cNvSpPr>
            <a:spLocks noChangeAspect="1" noChangeShapeType="1"/>
          </p:cNvSpPr>
          <p:nvPr/>
        </p:nvSpPr>
        <p:spPr bwMode="auto">
          <a:xfrm>
            <a:off x="5023086" y="1855263"/>
            <a:ext cx="1304" cy="1808537"/>
          </a:xfrm>
          <a:prstGeom prst="line">
            <a:avLst/>
          </a:prstGeom>
          <a:noFill/>
          <a:ln w="76200">
            <a:solidFill>
              <a:schemeClr val="accent6">
                <a:lumMod val="75000"/>
                <a:alpha val="58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1534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BE24D9-8E15-D00A-8690-DA42B66E62E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Fonctionnement – champs d’application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648CB97-71E6-1BF5-AD9B-91BA67266056}"/>
              </a:ext>
            </a:extLst>
          </p:cNvPr>
          <p:cNvGrpSpPr/>
          <p:nvPr/>
        </p:nvGrpSpPr>
        <p:grpSpPr>
          <a:xfrm>
            <a:off x="4287168" y="1155153"/>
            <a:ext cx="3859899" cy="2736304"/>
            <a:chOff x="4287168" y="1419622"/>
            <a:chExt cx="3859899" cy="2736304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FE8831FB-80AE-4EAF-A6EF-AD6E833B40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4287168" y="1635646"/>
              <a:ext cx="3859899" cy="2520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Text Box 12">
              <a:extLst>
                <a:ext uri="{FF2B5EF4-FFF2-40B4-BE49-F238E27FC236}">
                  <a16:creationId xmlns:a16="http://schemas.microsoft.com/office/drawing/2014/main" id="{B5A85097-7A63-0534-96CE-9C297C072F11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4856067" y="1419622"/>
              <a:ext cx="400161" cy="200055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UV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  <p:sp>
          <p:nvSpPr>
            <p:cNvPr id="5" name="Text Box 12">
              <a:extLst>
                <a:ext uri="{FF2B5EF4-FFF2-40B4-BE49-F238E27FC236}">
                  <a16:creationId xmlns:a16="http://schemas.microsoft.com/office/drawing/2014/main" id="{4845F131-E34F-4C79-379A-B92AEC58DFB2}"/>
                </a:ext>
              </a:extLst>
            </p:cNvPr>
            <p:cNvSpPr txBox="1">
              <a:spLocks noChangeAspect="1" noChangeArrowheads="1"/>
            </p:cNvSpPr>
            <p:nvPr/>
          </p:nvSpPr>
          <p:spPr bwMode="auto">
            <a:xfrm>
              <a:off x="6404087" y="1419622"/>
              <a:ext cx="400161" cy="20005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latin typeface="+mj-lt"/>
                </a:rPr>
                <a:t>IR</a:t>
              </a:r>
              <a:endParaRPr lang="en-US" sz="700" dirty="0">
                <a:solidFill>
                  <a:srgbClr val="002060"/>
                </a:solidFill>
                <a:latin typeface="+mj-lt"/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D7B92372-29E2-38A4-D1C1-BD6796995A75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0" name="Rectangle 9">
              <a:hlinkClick r:id="rId3" action="ppaction://hlinksldjump"/>
              <a:extLst>
                <a:ext uri="{FF2B5EF4-FFF2-40B4-BE49-F238E27FC236}">
                  <a16:creationId xmlns:a16="http://schemas.microsoft.com/office/drawing/2014/main" id="{77ED6608-3BFB-9C56-A85C-19300AC0FF32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ZoneText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6A0B8DF4-1917-B954-34F2-A17DDA2ABE50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2" name="ZoneTexte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34F58313-8917-0D95-8D02-319EF9E7F01A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2" name="ZoneTexte 21">
              <a:hlinkClick r:id="rId6" action="ppaction://hlinksldjump"/>
              <a:extLst>
                <a:ext uri="{FF2B5EF4-FFF2-40B4-BE49-F238E27FC236}">
                  <a16:creationId xmlns:a16="http://schemas.microsoft.com/office/drawing/2014/main" id="{C92FC0FC-E0A0-9442-5EDF-65B48C1F43C5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3" name="Image 22" descr="Une image contenant clipart&#10;&#10;Description générée automatiquement">
              <a:hlinkClick r:id="rId3" action="ppaction://hlinksldjump"/>
              <a:extLst>
                <a:ext uri="{FF2B5EF4-FFF2-40B4-BE49-F238E27FC236}">
                  <a16:creationId xmlns:a16="http://schemas.microsoft.com/office/drawing/2014/main" id="{8D1B27F6-7F71-C383-48F4-724B4098A5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4" name="ZoneTexte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52ED122D-D230-B2DC-93BF-36A4AA40E36E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5" name="ZoneTexte 24">
              <a:hlinkClick r:id="rId9" action="ppaction://hlinksldjump"/>
              <a:extLst>
                <a:ext uri="{FF2B5EF4-FFF2-40B4-BE49-F238E27FC236}">
                  <a16:creationId xmlns:a16="http://schemas.microsoft.com/office/drawing/2014/main" id="{05AE6C80-8FCD-9169-A7B9-195A9E2B3001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507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1485900" y="114300"/>
            <a:ext cx="61722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6088" name="Title 9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endParaRPr lang="en-US" alt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DD3C9AA-BB90-4642-958A-0DF37C97684D}"/>
              </a:ext>
            </a:extLst>
          </p:cNvPr>
          <p:cNvSpPr txBox="1"/>
          <p:nvPr/>
        </p:nvSpPr>
        <p:spPr>
          <a:xfrm>
            <a:off x="1159378" y="1155153"/>
            <a:ext cx="3056154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99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Avantages potentiels pour l’utilisateur 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543050" lvl="3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prstClr val="black"/>
              </a:solidFill>
              <a:latin typeface="Arial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Capacité de détecter des feux à base d’hydrocarbure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Capacité augmentée de rejet des fausses alarmes en comparaison avec les détecteurs UV ou IR seuls. 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0E7CE1B-3EC1-4CE5-B698-75D87A9CC503}"/>
              </a:ext>
            </a:extLst>
          </p:cNvPr>
          <p:cNvSpPr txBox="1"/>
          <p:nvPr/>
        </p:nvSpPr>
        <p:spPr>
          <a:xfrm>
            <a:off x="4928469" y="1155153"/>
            <a:ext cx="4108027" cy="3293209"/>
          </a:xfrm>
          <a:prstGeom prst="rect">
            <a:avLst/>
          </a:prstGeom>
          <a:solidFill>
            <a:srgbClr val="E5CFBF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Points de vigilance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 faible dépôt d’huile sur les optiques peut inhiber la performance de détection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présence de vapeurs qui atténuent l’énergie UV            peut inhiber la performance de détection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présence d’IR ambiants intenses et modulés de façon aléatoire peut réduire la plage de détection des appareils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présence d’eau ou glace sur l’optique du détecteur       peut réduire la plage de détection de l’appareil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Non adapté pour applications avec des températures excédant régulièrement +75º C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 utilisée, une temporisation inhibera la capacité               des appareils à détecter certains types de feu</a:t>
            </a:r>
          </a:p>
        </p:txBody>
      </p:sp>
      <p:pic>
        <p:nvPicPr>
          <p:cNvPr id="9" name="Picture 2" descr="Y:\mktg\DEC Library - Graphics\Marcom Photo Library\JPEGs\Flame\X5200.jpg">
            <a:extLst>
              <a:ext uri="{FF2B5EF4-FFF2-40B4-BE49-F238E27FC236}">
                <a16:creationId xmlns:a16="http://schemas.microsoft.com/office/drawing/2014/main" id="{E6EF8DE9-142C-4BBC-A7C8-CD5F7566C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1155153"/>
            <a:ext cx="837634" cy="52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D02FF0B-BC88-BBE4-93D4-01FF5006F5F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X5200 - revue de technologie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47B8A5A-3551-45EA-86C8-F1FD37C7369F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5" name="Rectangle 4">
              <a:hlinkClick r:id="rId3" action="ppaction://hlinksldjump"/>
              <a:extLst>
                <a:ext uri="{FF2B5EF4-FFF2-40B4-BE49-F238E27FC236}">
                  <a16:creationId xmlns:a16="http://schemas.microsoft.com/office/drawing/2014/main" id="{55D7B78E-F200-9872-3157-F9B1F4B51389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ZoneTexte 5">
              <a:hlinkClick r:id="rId4" action="ppaction://hlinksldjump"/>
              <a:extLst>
                <a:ext uri="{FF2B5EF4-FFF2-40B4-BE49-F238E27FC236}">
                  <a16:creationId xmlns:a16="http://schemas.microsoft.com/office/drawing/2014/main" id="{F07FA7C5-1B05-C9F1-72DA-EF300E20F2F0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7" name="ZoneTexte 6">
              <a:hlinkClick r:id="rId5" action="ppaction://hlinksldjump"/>
              <a:extLst>
                <a:ext uri="{FF2B5EF4-FFF2-40B4-BE49-F238E27FC236}">
                  <a16:creationId xmlns:a16="http://schemas.microsoft.com/office/drawing/2014/main" id="{E3B1E133-4272-0287-2C78-0A127B2ED249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8" name="ZoneTexte 7">
              <a:hlinkClick r:id="rId6" action="ppaction://hlinksldjump"/>
              <a:extLst>
                <a:ext uri="{FF2B5EF4-FFF2-40B4-BE49-F238E27FC236}">
                  <a16:creationId xmlns:a16="http://schemas.microsoft.com/office/drawing/2014/main" id="{665CC8CC-D813-76F1-8953-E57AC57D7EF4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9" name="Image 18" descr="Une image contenant clipart&#10;&#10;Description générée automatiquement">
              <a:hlinkClick r:id="rId3" action="ppaction://hlinksldjump"/>
              <a:extLst>
                <a:ext uri="{FF2B5EF4-FFF2-40B4-BE49-F238E27FC236}">
                  <a16:creationId xmlns:a16="http://schemas.microsoft.com/office/drawing/2014/main" id="{EF001533-D97A-DCF0-F370-5735049C69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0" name="ZoneTexte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8B81FEDE-8E50-FFAC-F1C3-CF7138F30767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1" name="ZoneTexte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155291E0-F739-9458-A14C-A102F869ECCC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4873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R="0" lvl="0" algn="l" defTabSz="914400" rtl="0" eaLnBrk="1" fontAlgn="auto" latinLnBrk="0" hangingPunct="1">
              <a:lnSpc>
                <a:spcPct val="145000"/>
              </a:lnSpc>
              <a:spcBef>
                <a:spcPct val="55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endParaRPr lang="fr-FR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26FDEC0-CB8F-4DE2-BD9A-7ACACE0D0FD8}"/>
              </a:ext>
            </a:extLst>
          </p:cNvPr>
          <p:cNvSpPr txBox="1"/>
          <p:nvPr/>
        </p:nvSpPr>
        <p:spPr>
          <a:xfrm>
            <a:off x="4786236" y="1155153"/>
            <a:ext cx="4178252" cy="15696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Cellules de remplissage d’aérosol ;</a:t>
            </a:r>
            <a:b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</a:b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Protection de hangars d’aéronefs ;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Munitions ;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Applications à l’intérieur et extérieur.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Picture 2" descr="Y:\mktg\DEC Library - Graphics\Marcom Photo Library\JPEGs\Flame\X5200.jpg">
            <a:extLst>
              <a:ext uri="{FF2B5EF4-FFF2-40B4-BE49-F238E27FC236}">
                <a16:creationId xmlns:a16="http://schemas.microsoft.com/office/drawing/2014/main" id="{3621680B-C52F-4EC4-BBE1-DCBEEAF4B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155153"/>
            <a:ext cx="949623" cy="59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B357B7-8417-323D-0778-C7AE7D3B7CFB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X5200 : Applications et risques protégés les plus appropriés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D7EFF270-7A9A-6119-3246-1DD8D59F6B4D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5" name="Rectangle 4">
              <a:hlinkClick r:id="rId3" action="ppaction://hlinksldjump"/>
              <a:extLst>
                <a:ext uri="{FF2B5EF4-FFF2-40B4-BE49-F238E27FC236}">
                  <a16:creationId xmlns:a16="http://schemas.microsoft.com/office/drawing/2014/main" id="{862DC061-C360-0F81-CF6B-F3DE48586CDB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ZoneTexte 5">
              <a:hlinkClick r:id="rId4" action="ppaction://hlinksldjump"/>
              <a:extLst>
                <a:ext uri="{FF2B5EF4-FFF2-40B4-BE49-F238E27FC236}">
                  <a16:creationId xmlns:a16="http://schemas.microsoft.com/office/drawing/2014/main" id="{EF52222E-919E-B425-FE84-AEC5A98823DA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7" name="ZoneTexte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75EE5394-1FB4-E4CD-B90E-312F387F8486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8" name="ZoneText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BEADBE25-57CD-F32C-84BD-1A2FFACAFB07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9" name="Image 18" descr="Une image contenant clipart&#10;&#10;Description générée automatiquement">
              <a:hlinkClick r:id="rId3" action="ppaction://hlinksldjump"/>
              <a:extLst>
                <a:ext uri="{FF2B5EF4-FFF2-40B4-BE49-F238E27FC236}">
                  <a16:creationId xmlns:a16="http://schemas.microsoft.com/office/drawing/2014/main" id="{FEFE0092-53A7-2EC5-D1F3-6B45AAD4B7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0" name="ZoneTexte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F82550A2-5C28-39E5-5674-030E77AE20E5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1" name="ZoneTexte 20">
              <a:hlinkClick r:id="rId9" action="ppaction://hlinksldjump"/>
              <a:extLst>
                <a:ext uri="{FF2B5EF4-FFF2-40B4-BE49-F238E27FC236}">
                  <a16:creationId xmlns:a16="http://schemas.microsoft.com/office/drawing/2014/main" id="{6BA13A4B-D931-FA4D-D156-8ABB2F85437A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1129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multi-IR</a:t>
            </a:r>
            <a:endParaRPr lang="fr-FR" dirty="0"/>
          </a:p>
        </p:txBody>
      </p:sp>
      <p:pic>
        <p:nvPicPr>
          <p:cNvPr id="5" name="Picture 2" descr="M:\DEC Library - Graphics\Marcom Photo Library\JPEGs\Flame\X3301wOiLines.jpg">
            <a:extLst>
              <a:ext uri="{FF2B5EF4-FFF2-40B4-BE49-F238E27FC236}">
                <a16:creationId xmlns:a16="http://schemas.microsoft.com/office/drawing/2014/main" id="{5013B0EB-0E58-4447-ABBC-CE84ACF7B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8" y="4043774"/>
            <a:ext cx="830574" cy="54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>
            <a:extLst>
              <a:ext uri="{FF2B5EF4-FFF2-40B4-BE49-F238E27FC236}">
                <a16:creationId xmlns:a16="http://schemas.microsoft.com/office/drawing/2014/main" id="{DB3F97F4-F4CB-4DDE-A444-DBDC7160D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40" y="1816826"/>
            <a:ext cx="3516391" cy="2771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" descr="M:\DEC Library - Graphics\Marcom Photo Library\JPEGs\Flame\X5200_Aluminum_2.jpg">
            <a:extLst>
              <a:ext uri="{FF2B5EF4-FFF2-40B4-BE49-F238E27FC236}">
                <a16:creationId xmlns:a16="http://schemas.microsoft.com/office/drawing/2014/main" id="{C73AB89A-B8C9-49BA-A4DE-F2874721DA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01" t="23603" r="37037" b="18386"/>
          <a:stretch/>
        </p:blipFill>
        <p:spPr bwMode="auto">
          <a:xfrm>
            <a:off x="286328" y="1785248"/>
            <a:ext cx="526923" cy="54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M:\DEC Library - Graphics\Marcom Photo Library\JPEGs\Flame\X3301 Terminal Block.jpg">
            <a:extLst>
              <a:ext uri="{FF2B5EF4-FFF2-40B4-BE49-F238E27FC236}">
                <a16:creationId xmlns:a16="http://schemas.microsoft.com/office/drawing/2014/main" id="{C6D9DCDB-02FA-4759-8855-1BE740CB36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28" y="2722704"/>
            <a:ext cx="547990" cy="92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6B92F65A-BF54-4C6B-AD28-29FBF2CEF9B7}"/>
              </a:ext>
            </a:extLst>
          </p:cNvPr>
          <p:cNvSpPr txBox="1"/>
          <p:nvPr/>
        </p:nvSpPr>
        <p:spPr>
          <a:xfrm>
            <a:off x="5436097" y="1871333"/>
            <a:ext cx="3528392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Sélection de la sensibilité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Optiques chauffées (sauf UV)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Test d’intégrité optique (</a:t>
            </a:r>
            <a:r>
              <a:rPr lang="fr-FR" sz="1200" dirty="0" err="1">
                <a:solidFill>
                  <a:srgbClr val="002060"/>
                </a:solidFill>
              </a:rPr>
              <a:t>Oi</a:t>
            </a:r>
            <a:r>
              <a:rPr lang="fr-FR" sz="1200" dirty="0">
                <a:solidFill>
                  <a:srgbClr val="002060"/>
                </a:solidFill>
              </a:rPr>
              <a:t>) automatique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Test </a:t>
            </a:r>
            <a:r>
              <a:rPr lang="fr-FR" sz="1200" dirty="0" err="1">
                <a:solidFill>
                  <a:srgbClr val="002060"/>
                </a:solidFill>
              </a:rPr>
              <a:t>Oi</a:t>
            </a:r>
            <a:r>
              <a:rPr lang="fr-FR" sz="1200" dirty="0">
                <a:solidFill>
                  <a:srgbClr val="002060"/>
                </a:solidFill>
              </a:rPr>
              <a:t> magnétique / manuel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Journal d’événements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Technologies interchangeables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Sorties flexibles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Boîtier commun pour toutes les technologies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Aluminium ou Inox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M25 ou ¾’’ NPT.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332CF7-D75D-5348-6560-CC204B8D11B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X9800, X3301, X3302 : détecteurs IR de la série X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F56358F-4584-1123-3CF5-33670DA006A1}"/>
              </a:ext>
            </a:extLst>
          </p:cNvPr>
          <p:cNvSpPr/>
          <p:nvPr/>
        </p:nvSpPr>
        <p:spPr>
          <a:xfrm>
            <a:off x="5448096" y="1816825"/>
            <a:ext cx="3516392" cy="2904915"/>
          </a:xfrm>
          <a:prstGeom prst="rect">
            <a:avLst/>
          </a:prstGeom>
          <a:noFill/>
          <a:ln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EE8C89A-BF2C-85CC-507A-F194A8FA0024}"/>
              </a:ext>
            </a:extLst>
          </p:cNvPr>
          <p:cNvSpPr txBox="1"/>
          <p:nvPr/>
        </p:nvSpPr>
        <p:spPr>
          <a:xfrm>
            <a:off x="117917" y="1155153"/>
            <a:ext cx="879978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fr-FR" sz="1400" b="1" i="0" u="none" strike="noStrike" kern="1200" spc="0" normalizeH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Caractéristiques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techniques </a:t>
            </a:r>
            <a:r>
              <a:rPr kumimoji="0" lang="fr-FR" sz="1400" b="1" i="0" u="none" strike="noStrike" kern="1200" spc="0" normalizeH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universelles des produits : </a:t>
            </a:r>
          </a:p>
          <a:p>
            <a:pPr algn="ctr"/>
            <a:r>
              <a:rPr lang="fr-FR" sz="1400" b="1" dirty="0">
                <a:solidFill>
                  <a:srgbClr val="0067B1"/>
                </a:solidFill>
                <a:latin typeface="Arial" panose="020B0604020202020204"/>
                <a:ea typeface="+mj-ea"/>
                <a:cs typeface="+mj-cs"/>
              </a:rPr>
              <a:t>Interchangeabilité – </a:t>
            </a:r>
            <a:r>
              <a:rPr kumimoji="0" lang="fr-FR" sz="1400" b="1" i="0" u="none" strike="noStrike" kern="1200" spc="0" normalizeH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adaptabilité – protection – enveloppes </a:t>
            </a:r>
            <a:endParaRPr lang="fr-FR" sz="1400" dirty="0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EB99CEFE-5246-910B-5585-9CFCCA05338B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30" name="Rectangle 29">
              <a:hlinkClick r:id="rId6" action="ppaction://hlinksldjump"/>
              <a:extLst>
                <a:ext uri="{FF2B5EF4-FFF2-40B4-BE49-F238E27FC236}">
                  <a16:creationId xmlns:a16="http://schemas.microsoft.com/office/drawing/2014/main" id="{9849E0F1-C83C-926C-4FB3-452B84459F53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1" name="ZoneTexte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50588773-ABAA-73A2-1559-FFE58C458FAE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32" name="ZoneTexte 31">
              <a:hlinkClick r:id="rId8" action="ppaction://hlinksldjump"/>
              <a:extLst>
                <a:ext uri="{FF2B5EF4-FFF2-40B4-BE49-F238E27FC236}">
                  <a16:creationId xmlns:a16="http://schemas.microsoft.com/office/drawing/2014/main" id="{0854949E-9570-905B-A6C5-042F04D54BF8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33" name="ZoneTexte 32">
              <a:hlinkClick r:id="rId9" action="ppaction://hlinksldjump"/>
              <a:extLst>
                <a:ext uri="{FF2B5EF4-FFF2-40B4-BE49-F238E27FC236}">
                  <a16:creationId xmlns:a16="http://schemas.microsoft.com/office/drawing/2014/main" id="{E4002FB4-7E9C-5E03-3835-09F1FF95BCF2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34" name="Image 33" descr="Une image contenant clipart&#10;&#10;Description générée automatiquement">
              <a:hlinkClick r:id="rId6" action="ppaction://hlinksldjump"/>
              <a:extLst>
                <a:ext uri="{FF2B5EF4-FFF2-40B4-BE49-F238E27FC236}">
                  <a16:creationId xmlns:a16="http://schemas.microsoft.com/office/drawing/2014/main" id="{703817C8-C104-5A6B-F42B-C87213D0A5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35" name="ZoneTexte 34">
              <a:hlinkClick r:id="rId11" action="ppaction://hlinksldjump"/>
              <a:extLst>
                <a:ext uri="{FF2B5EF4-FFF2-40B4-BE49-F238E27FC236}">
                  <a16:creationId xmlns:a16="http://schemas.microsoft.com/office/drawing/2014/main" id="{803C785B-4381-7CCF-43E8-33E4921F2BB8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36" name="ZoneTexte 35">
              <a:hlinkClick r:id="rId12" action="ppaction://hlinksldjump"/>
              <a:extLst>
                <a:ext uri="{FF2B5EF4-FFF2-40B4-BE49-F238E27FC236}">
                  <a16:creationId xmlns:a16="http://schemas.microsoft.com/office/drawing/2014/main" id="{683CE41E-3BE2-3CEC-29F2-240157E3413A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multi-IR</a:t>
            </a:r>
            <a:endParaRPr lang="fr-FR" dirty="0"/>
          </a:p>
        </p:txBody>
      </p:sp>
      <p:pic>
        <p:nvPicPr>
          <p:cNvPr id="281604" name="Picture 4" descr="http://refiningcommunity.com/wp-content/uploads/2014/11/Cold-weather-action-plan60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45" y="2370483"/>
            <a:ext cx="1728191" cy="101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7BFFD6A9-D580-40A7-8B73-5F4E86AB1C88}"/>
              </a:ext>
            </a:extLst>
          </p:cNvPr>
          <p:cNvSpPr txBox="1"/>
          <p:nvPr/>
        </p:nvSpPr>
        <p:spPr>
          <a:xfrm>
            <a:off x="323145" y="1905903"/>
            <a:ext cx="2072754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Optiques chauffés compensés en température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B08A52B-FFD9-45A1-B0E9-B99A46FA1FCA}"/>
              </a:ext>
            </a:extLst>
          </p:cNvPr>
          <p:cNvSpPr txBox="1"/>
          <p:nvPr/>
        </p:nvSpPr>
        <p:spPr>
          <a:xfrm>
            <a:off x="3131840" y="1905903"/>
            <a:ext cx="5607050" cy="276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Oi Magnétique calibré - pas de lampe-test requise ! </a:t>
            </a:r>
          </a:p>
        </p:txBody>
      </p:sp>
      <p:pic>
        <p:nvPicPr>
          <p:cNvPr id="11" name="Picture 4" descr="mag oi">
            <a:extLst>
              <a:ext uri="{FF2B5EF4-FFF2-40B4-BE49-F238E27FC236}">
                <a16:creationId xmlns:a16="http://schemas.microsoft.com/office/drawing/2014/main" id="{B89B793F-0F8F-46DA-984A-541B0606C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2270114"/>
            <a:ext cx="274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 descr="xgr good">
            <a:extLst>
              <a:ext uri="{FF2B5EF4-FFF2-40B4-BE49-F238E27FC236}">
                <a16:creationId xmlns:a16="http://schemas.microsoft.com/office/drawing/2014/main" id="{7C8B138B-CCE3-4FF0-8D58-98CDF20DA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95690" y="2270114"/>
            <a:ext cx="274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981C1CB-82D5-4EBB-8710-8E4BAFDB1395}"/>
              </a:ext>
            </a:extLst>
          </p:cNvPr>
          <p:cNvSpPr txBox="1"/>
          <p:nvPr/>
        </p:nvSpPr>
        <p:spPr>
          <a:xfrm>
            <a:off x="3131840" y="4328294"/>
            <a:ext cx="5607050" cy="4001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Test Oi Manuel / Magnétique </a:t>
            </a:r>
          </a:p>
          <a:p>
            <a:pPr marL="171450" marR="0" lvl="0" indent="-1714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Effectue un test calibré du fonctionnement du détecteur et de l’activation du système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745B26-F385-4A52-41CD-D717D690BA7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X9800, X3301, X3302 : détecteurs IR de la série X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36E8F4-BDB6-52B8-CC46-9E0BE6ED7415}"/>
              </a:ext>
            </a:extLst>
          </p:cNvPr>
          <p:cNvSpPr txBox="1"/>
          <p:nvPr/>
        </p:nvSpPr>
        <p:spPr>
          <a:xfrm>
            <a:off x="117917" y="1155153"/>
            <a:ext cx="879978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fr-FR" sz="1400" b="1" i="0" u="none" strike="noStrike" kern="1200" spc="0" normalizeH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Caractéristiques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techniques </a:t>
            </a:r>
            <a:r>
              <a:rPr kumimoji="0" lang="fr-FR" sz="1400" b="1" i="0" u="none" strike="noStrike" kern="1200" spc="0" normalizeH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universelles des produits : </a:t>
            </a:r>
          </a:p>
          <a:p>
            <a:pPr algn="ctr"/>
            <a:r>
              <a:rPr kumimoji="0" lang="fr-FR" sz="1400" b="1" i="0" u="none" strike="noStrike" kern="1200" spc="0" normalizeH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Intégrité optique (</a:t>
            </a:r>
            <a:r>
              <a:rPr kumimoji="0" lang="fr-FR" sz="1400" b="1" i="0" u="none" strike="noStrike" kern="1200" spc="0" normalizeH="0" noProof="0" dirty="0" err="1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Oi</a:t>
            </a:r>
            <a:r>
              <a:rPr kumimoji="0" lang="fr-FR" sz="1400" b="1" i="0" u="none" strike="noStrike" kern="1200" spc="0" normalizeH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)</a:t>
            </a:r>
            <a:endParaRPr lang="fr-FR" sz="1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DBAF4B-A1B1-43FB-42F5-550AE52B2B64}"/>
              </a:ext>
            </a:extLst>
          </p:cNvPr>
          <p:cNvSpPr/>
          <p:nvPr/>
        </p:nvSpPr>
        <p:spPr>
          <a:xfrm>
            <a:off x="2051336" y="2367568"/>
            <a:ext cx="344563" cy="11492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472C7C-3BF4-A299-16E7-0DA9F3BAD39E}"/>
              </a:ext>
            </a:extLst>
          </p:cNvPr>
          <p:cNvSpPr/>
          <p:nvPr/>
        </p:nvSpPr>
        <p:spPr>
          <a:xfrm>
            <a:off x="323145" y="3386890"/>
            <a:ext cx="344563" cy="11492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1602" name="Picture 2" descr="http://proof.nationalgeographic.com/files/2014/08/Garth_Lenz-3148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708" y="3386890"/>
            <a:ext cx="1728191" cy="114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DE34B2C7-F773-3A42-3333-CAA088B8AA67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0" name="Rectangle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021046E2-1486-0C4A-E0A4-CC3986BCB6C9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ZoneTexte 20">
              <a:hlinkClick r:id="rId7" action="ppaction://hlinksldjump"/>
              <a:extLst>
                <a:ext uri="{FF2B5EF4-FFF2-40B4-BE49-F238E27FC236}">
                  <a16:creationId xmlns:a16="http://schemas.microsoft.com/office/drawing/2014/main" id="{7439C631-C523-9173-FEC9-2687080CE526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2" name="ZoneTexte 21">
              <a:hlinkClick r:id="rId8" action="ppaction://hlinksldjump"/>
              <a:extLst>
                <a:ext uri="{FF2B5EF4-FFF2-40B4-BE49-F238E27FC236}">
                  <a16:creationId xmlns:a16="http://schemas.microsoft.com/office/drawing/2014/main" id="{8C75463D-4FE7-01F8-6C09-E7813FF971EA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9" action="ppaction://hlinksldjump"/>
              <a:extLst>
                <a:ext uri="{FF2B5EF4-FFF2-40B4-BE49-F238E27FC236}">
                  <a16:creationId xmlns:a16="http://schemas.microsoft.com/office/drawing/2014/main" id="{3E16C928-D2A8-DC48-6A5F-112E2EB178EE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4" name="Image 23" descr="Une image contenant clipart&#10;&#10;Description générée automatiquement">
              <a:hlinkClick r:id="rId6" action="ppaction://hlinksldjump"/>
              <a:extLst>
                <a:ext uri="{FF2B5EF4-FFF2-40B4-BE49-F238E27FC236}">
                  <a16:creationId xmlns:a16="http://schemas.microsoft.com/office/drawing/2014/main" id="{65CDE5BA-B807-8FB6-B432-44F4A453E6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5" name="ZoneTexte 24">
              <a:hlinkClick r:id="rId11" action="ppaction://hlinksldjump"/>
              <a:extLst>
                <a:ext uri="{FF2B5EF4-FFF2-40B4-BE49-F238E27FC236}">
                  <a16:creationId xmlns:a16="http://schemas.microsoft.com/office/drawing/2014/main" id="{3812F091-DD08-1023-6A66-3AE04B537B0D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6" name="ZoneTexte 25">
              <a:hlinkClick r:id="rId12" action="ppaction://hlinksldjump"/>
              <a:extLst>
                <a:ext uri="{FF2B5EF4-FFF2-40B4-BE49-F238E27FC236}">
                  <a16:creationId xmlns:a16="http://schemas.microsoft.com/office/drawing/2014/main" id="{401EBD47-9A58-974B-177F-C92C1BB1789E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multi-IR</a:t>
            </a:r>
            <a:endParaRPr lang="fr-F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2185" y="1816825"/>
            <a:ext cx="3355574" cy="2644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FE90A5A-5958-411B-A86F-011944FC9644}"/>
              </a:ext>
            </a:extLst>
          </p:cNvPr>
          <p:cNvSpPr txBox="1"/>
          <p:nvPr/>
        </p:nvSpPr>
        <p:spPr>
          <a:xfrm>
            <a:off x="5386243" y="1816825"/>
            <a:ext cx="3518214" cy="193899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L’historique enregistre les paramètres de fonctionnement des détecteurs (1500 événements)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Enregistrement : 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Conditions d’alarme et de dérangement ;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Tension d’entrée ;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Température ;</a:t>
            </a:r>
          </a:p>
          <a:p>
            <a:pPr marL="628650" lvl="1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Informations du test optique.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1A08C76-C253-B96A-05B7-7117BAA5B0E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X9800, X3301, X3302 : détecteurs IR de la série X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7D799A4-DECD-7E07-79E7-5DF3331F9BAF}"/>
              </a:ext>
            </a:extLst>
          </p:cNvPr>
          <p:cNvSpPr txBox="1"/>
          <p:nvPr/>
        </p:nvSpPr>
        <p:spPr>
          <a:xfrm>
            <a:off x="117917" y="1155153"/>
            <a:ext cx="8799786" cy="5232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fr-FR" sz="1400" b="1" i="0" u="none" strike="noStrike" kern="1200" spc="0" normalizeH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Caractéristiques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techniques </a:t>
            </a:r>
            <a:r>
              <a:rPr kumimoji="0" lang="fr-FR" sz="1400" b="1" i="0" u="none" strike="noStrike" kern="1200" spc="0" normalizeH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universelles des produits : </a:t>
            </a:r>
          </a:p>
          <a:p>
            <a:pPr algn="ctr"/>
            <a:r>
              <a:rPr kumimoji="0" lang="fr-FR" sz="1400" b="1" i="0" u="none" strike="noStrike" kern="1200" spc="0" normalizeH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Journal d’évènements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DD0F0A-80F5-15F5-0968-B9CBDF8C2992}"/>
              </a:ext>
            </a:extLst>
          </p:cNvPr>
          <p:cNvSpPr/>
          <p:nvPr/>
        </p:nvSpPr>
        <p:spPr>
          <a:xfrm>
            <a:off x="5386243" y="1816825"/>
            <a:ext cx="3578245" cy="2904915"/>
          </a:xfrm>
          <a:prstGeom prst="rect">
            <a:avLst/>
          </a:prstGeom>
          <a:noFill/>
          <a:ln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CB57906B-E185-8884-491C-5F4D08F4041D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7" name="Rectangle 16">
              <a:hlinkClick r:id="rId3" action="ppaction://hlinksldjump"/>
              <a:extLst>
                <a:ext uri="{FF2B5EF4-FFF2-40B4-BE49-F238E27FC236}">
                  <a16:creationId xmlns:a16="http://schemas.microsoft.com/office/drawing/2014/main" id="{5530E920-5835-3AE9-A848-445732C0B4F4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ZoneTexte 17">
              <a:hlinkClick r:id="rId4" action="ppaction://hlinksldjump"/>
              <a:extLst>
                <a:ext uri="{FF2B5EF4-FFF2-40B4-BE49-F238E27FC236}">
                  <a16:creationId xmlns:a16="http://schemas.microsoft.com/office/drawing/2014/main" id="{3841D1D3-0F83-2784-D62F-2C31AF7225F8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9" name="ZoneTexte 18">
              <a:hlinkClick r:id="rId5" action="ppaction://hlinksldjump"/>
              <a:extLst>
                <a:ext uri="{FF2B5EF4-FFF2-40B4-BE49-F238E27FC236}">
                  <a16:creationId xmlns:a16="http://schemas.microsoft.com/office/drawing/2014/main" id="{77785500-EA15-928C-BAFC-EE8B1E28FE41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F1FD6B12-DA87-B3C9-21B4-C1F71085DE8F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1" name="Image 20" descr="Une image contenant clipart&#10;&#10;Description générée automatiquement">
              <a:hlinkClick r:id="rId3" action="ppaction://hlinksldjump"/>
              <a:extLst>
                <a:ext uri="{FF2B5EF4-FFF2-40B4-BE49-F238E27FC236}">
                  <a16:creationId xmlns:a16="http://schemas.microsoft.com/office/drawing/2014/main" id="{3B1C18DC-E85E-D271-6A8D-60637C3BFF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2" name="ZoneTexte 21">
              <a:hlinkClick r:id="rId8" action="ppaction://hlinksldjump"/>
              <a:extLst>
                <a:ext uri="{FF2B5EF4-FFF2-40B4-BE49-F238E27FC236}">
                  <a16:creationId xmlns:a16="http://schemas.microsoft.com/office/drawing/2014/main" id="{05BE63C5-A93F-C7A0-6775-F42F37020FDF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9" action="ppaction://hlinksldjump"/>
              <a:extLst>
                <a:ext uri="{FF2B5EF4-FFF2-40B4-BE49-F238E27FC236}">
                  <a16:creationId xmlns:a16="http://schemas.microsoft.com/office/drawing/2014/main" id="{481BB27C-6DFC-96B3-4F33-E5451398324E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88C4662E-D123-F64B-E6DF-6D8005D6F889}"/>
              </a:ext>
            </a:extLst>
          </p:cNvPr>
          <p:cNvSpPr txBox="1"/>
          <p:nvPr/>
        </p:nvSpPr>
        <p:spPr>
          <a:xfrm>
            <a:off x="117917" y="1155153"/>
            <a:ext cx="879978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fr-FR" sz="1400" b="1" i="0" u="none" strike="noStrike" kern="1200" spc="0" normalizeH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Optimisation de site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multi-IR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F5BA1E5-D125-48E3-AB29-A329744C0209}"/>
              </a:ext>
            </a:extLst>
          </p:cNvPr>
          <p:cNvSpPr txBox="1"/>
          <p:nvPr/>
        </p:nvSpPr>
        <p:spPr>
          <a:xfrm>
            <a:off x="179512" y="1635646"/>
            <a:ext cx="4248470" cy="2492990"/>
          </a:xfrm>
          <a:prstGeom prst="rect">
            <a:avLst/>
          </a:prstGeom>
          <a:solidFill>
            <a:srgbClr val="FFCC99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Quel est le risque présent dans la zone à protéger 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Quelles certifications sont exigées 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Quel(s) carburant(s) en jeu dans le risque 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Quelle taille de feu doit être détectée 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A quelle vitesse le détecteur doit-il répondre 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Quelles sont les sources potentielles de fausse alarme ?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465C333-EA20-4765-8157-1A588D65C350}"/>
              </a:ext>
            </a:extLst>
          </p:cNvPr>
          <p:cNvSpPr txBox="1"/>
          <p:nvPr/>
        </p:nvSpPr>
        <p:spPr>
          <a:xfrm>
            <a:off x="4716020" y="1635646"/>
            <a:ext cx="4248468" cy="2492990"/>
          </a:xfrm>
          <a:prstGeom prst="rect">
            <a:avLst/>
          </a:prstGeom>
          <a:solidFill>
            <a:srgbClr val="E5CFBF"/>
          </a:solidFill>
        </p:spPr>
        <p:txBody>
          <a:bodyPr wrap="square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 quelle distance sont ces sources de fausse alarme 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Dans quel sorte d’environnement se trouve cette zone 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Quels sont les contaminants présents dans la zone 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Quel est le mode d’échec du risque avant un feu 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Quelle sorte d’alarme le détecteur pilotera-t-il 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Quelle(s) conséquence(s) en cas de fausse alarme ?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Quel est le coût d’un arrêt ou d’une perte de production 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A8D022-A029-EB59-FF67-555257C4FC8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bonnes questions à se poser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F3BFFF1-2436-F2B0-AAC4-0BAEEEC6B33B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7" name="Rectangle 16">
              <a:hlinkClick r:id="rId2" action="ppaction://hlinksldjump"/>
              <a:extLst>
                <a:ext uri="{FF2B5EF4-FFF2-40B4-BE49-F238E27FC236}">
                  <a16:creationId xmlns:a16="http://schemas.microsoft.com/office/drawing/2014/main" id="{0512B426-650B-8741-8D0C-F7FD98FB3081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ZoneTexte 17">
              <a:hlinkClick r:id="rId3" action="ppaction://hlinksldjump"/>
              <a:extLst>
                <a:ext uri="{FF2B5EF4-FFF2-40B4-BE49-F238E27FC236}">
                  <a16:creationId xmlns:a16="http://schemas.microsoft.com/office/drawing/2014/main" id="{9ABAEA23-131E-BE46-4A09-837B47FBA57F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9" name="ZoneTexte 18">
              <a:hlinkClick r:id="rId4" action="ppaction://hlinksldjump"/>
              <a:extLst>
                <a:ext uri="{FF2B5EF4-FFF2-40B4-BE49-F238E27FC236}">
                  <a16:creationId xmlns:a16="http://schemas.microsoft.com/office/drawing/2014/main" id="{24FD6B33-FAA4-0A77-78CF-1EC27EC542A3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5" action="ppaction://hlinksldjump"/>
              <a:extLst>
                <a:ext uri="{FF2B5EF4-FFF2-40B4-BE49-F238E27FC236}">
                  <a16:creationId xmlns:a16="http://schemas.microsoft.com/office/drawing/2014/main" id="{E2658D67-B53B-F1F1-A423-485672285062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1" name="Image 20" descr="Une image contenant clipart&#10;&#10;Description générée automatiquement">
              <a:hlinkClick r:id="rId2" action="ppaction://hlinksldjump"/>
              <a:extLst>
                <a:ext uri="{FF2B5EF4-FFF2-40B4-BE49-F238E27FC236}">
                  <a16:creationId xmlns:a16="http://schemas.microsoft.com/office/drawing/2014/main" id="{BA1C2B55-7D98-071C-8D53-A88BE742A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2" name="ZoneTexte 21">
              <a:hlinkClick r:id="rId7" action="ppaction://hlinksldjump"/>
              <a:extLst>
                <a:ext uri="{FF2B5EF4-FFF2-40B4-BE49-F238E27FC236}">
                  <a16:creationId xmlns:a16="http://schemas.microsoft.com/office/drawing/2014/main" id="{1D248DB6-5087-C368-4DC1-8D9871B3F6EA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8" action="ppaction://hlinksldjump"/>
              <a:extLst>
                <a:ext uri="{FF2B5EF4-FFF2-40B4-BE49-F238E27FC236}">
                  <a16:creationId xmlns:a16="http://schemas.microsoft.com/office/drawing/2014/main" id="{EC0E92C1-6A27-4DE9-7198-686197FFDEFF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377CD1A-2F41-5E9F-9EA8-767AE1FD4D35}"/>
              </a:ext>
            </a:extLst>
          </p:cNvPr>
          <p:cNvSpPr txBox="1"/>
          <p:nvPr/>
        </p:nvSpPr>
        <p:spPr>
          <a:xfrm>
            <a:off x="117917" y="1155153"/>
            <a:ext cx="879978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243B69F7-C895-C503-33F3-CA028002E523}"/>
              </a:ext>
            </a:extLst>
          </p:cNvPr>
          <p:cNvGrpSpPr/>
          <p:nvPr/>
        </p:nvGrpSpPr>
        <p:grpSpPr>
          <a:xfrm>
            <a:off x="1997314" y="1155153"/>
            <a:ext cx="5040993" cy="307777"/>
            <a:chOff x="1475223" y="1635646"/>
            <a:chExt cx="5040993" cy="307777"/>
          </a:xfrm>
        </p:grpSpPr>
        <p:sp>
          <p:nvSpPr>
            <p:cNvPr id="11" name="TextBox 5">
              <a:extLst>
                <a:ext uri="{FF2B5EF4-FFF2-40B4-BE49-F238E27FC236}">
                  <a16:creationId xmlns:a16="http://schemas.microsoft.com/office/drawing/2014/main" id="{85260125-FD36-4182-B24D-86665C55C2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0384" y="1635646"/>
              <a:ext cx="261161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400" dirty="0">
                  <a:solidFill>
                    <a:schemeClr val="accent4">
                      <a:lumMod val="50000"/>
                    </a:schemeClr>
                  </a:solidFill>
                  <a:latin typeface="+mn-lt"/>
                </a:rPr>
                <a:t>s’appuie sur la compétence de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006111DC-BDDD-4134-A12E-C8F520980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2933" y="1693921"/>
              <a:ext cx="1313283" cy="21187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5D7C1885-8358-4A7E-A2D2-A25B42C66D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223" y="1709828"/>
              <a:ext cx="734224" cy="180059"/>
            </a:xfrm>
            <a:prstGeom prst="rect">
              <a:avLst/>
            </a:prstGeom>
          </p:spPr>
        </p:pic>
      </p:grpSp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multi-IR</a:t>
            </a:r>
            <a:endParaRPr lang="fr-FR" dirty="0"/>
          </a:p>
        </p:txBody>
      </p:sp>
      <p:graphicFrame>
        <p:nvGraphicFramePr>
          <p:cNvPr id="614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5518515"/>
              </p:ext>
            </p:extLst>
          </p:nvPr>
        </p:nvGraphicFramePr>
        <p:xfrm>
          <a:off x="681024" y="1563638"/>
          <a:ext cx="2825354" cy="304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9009720" imgH="9719640" progId="Visio.Drawing.11">
                  <p:embed/>
                </p:oleObj>
              </mc:Choice>
              <mc:Fallback>
                <p:oleObj name="Visio" r:id="rId4" imgW="9009720" imgH="9719640" progId="Visio.Drawing.11">
                  <p:embed/>
                  <p:pic>
                    <p:nvPicPr>
                      <p:cNvPr id="614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24" y="1563638"/>
                        <a:ext cx="2825354" cy="304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49" name="Picture 1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1960" y="1779662"/>
            <a:ext cx="4176464" cy="2320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039EA15-FFA7-29C9-A3BE-36778CDBE96B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moyens d’étude 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90D7E84A-64C2-5D2E-A9EB-CF523E4ED90A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7" name="Rectangle 16">
              <a:hlinkClick r:id="rId7" action="ppaction://hlinksldjump"/>
              <a:extLst>
                <a:ext uri="{FF2B5EF4-FFF2-40B4-BE49-F238E27FC236}">
                  <a16:creationId xmlns:a16="http://schemas.microsoft.com/office/drawing/2014/main" id="{30EF7CA5-A966-55F0-72E2-3810E9227171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ZoneTexte 17">
              <a:hlinkClick r:id="rId8" action="ppaction://hlinksldjump"/>
              <a:extLst>
                <a:ext uri="{FF2B5EF4-FFF2-40B4-BE49-F238E27FC236}">
                  <a16:creationId xmlns:a16="http://schemas.microsoft.com/office/drawing/2014/main" id="{24A7B4C6-447F-7506-2DD1-AA09D331BD61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9" name="ZoneTexte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054E1762-0C67-CB36-0DC1-626CA17A012C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10" action="ppaction://hlinksldjump"/>
              <a:extLst>
                <a:ext uri="{FF2B5EF4-FFF2-40B4-BE49-F238E27FC236}">
                  <a16:creationId xmlns:a16="http://schemas.microsoft.com/office/drawing/2014/main" id="{B4B4E366-5BA1-00F9-34F8-F1F34D0DFF2C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1" name="Image 20" descr="Une image contenant clipart&#10;&#10;Description générée automatiquement">
              <a:hlinkClick r:id="rId7" action="ppaction://hlinksldjump"/>
              <a:extLst>
                <a:ext uri="{FF2B5EF4-FFF2-40B4-BE49-F238E27FC236}">
                  <a16:creationId xmlns:a16="http://schemas.microsoft.com/office/drawing/2014/main" id="{7CC37F04-8271-E05F-6F2D-ED680CAF8F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2" name="ZoneTexte 21">
              <a:hlinkClick r:id="rId12" action="ppaction://hlinksldjump"/>
              <a:extLst>
                <a:ext uri="{FF2B5EF4-FFF2-40B4-BE49-F238E27FC236}">
                  <a16:creationId xmlns:a16="http://schemas.microsoft.com/office/drawing/2014/main" id="{CDC1521B-AF0D-6E86-F435-BF717376D9EA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13" action="ppaction://hlinksldjump"/>
              <a:extLst>
                <a:ext uri="{FF2B5EF4-FFF2-40B4-BE49-F238E27FC236}">
                  <a16:creationId xmlns:a16="http://schemas.microsoft.com/office/drawing/2014/main" id="{2FFB27EF-D72A-BDEC-33CB-14C8600690E7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ZoneTexte 1029">
            <a:extLst>
              <a:ext uri="{FF2B5EF4-FFF2-40B4-BE49-F238E27FC236}">
                <a16:creationId xmlns:a16="http://schemas.microsoft.com/office/drawing/2014/main" id="{32ADE747-98EB-469D-CF68-3AC924B2EE17}"/>
              </a:ext>
            </a:extLst>
          </p:cNvPr>
          <p:cNvSpPr txBox="1"/>
          <p:nvPr/>
        </p:nvSpPr>
        <p:spPr>
          <a:xfrm>
            <a:off x="117917" y="1155153"/>
            <a:ext cx="8799786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multi-IR</a:t>
            </a:r>
            <a:endParaRPr lang="fr-FR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11E260B9-8B01-4BAB-B9A1-564B02918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65498"/>
            <a:ext cx="1391654" cy="224516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607F41FF-951D-481D-AEE3-EEC78116FCA5}"/>
              </a:ext>
            </a:extLst>
          </p:cNvPr>
          <p:cNvSpPr txBox="1"/>
          <p:nvPr/>
        </p:nvSpPr>
        <p:spPr>
          <a:xfrm>
            <a:off x="197330" y="1155153"/>
            <a:ext cx="86951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Logiciel de mapping validé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40 ans de connaissance en matière de détection de flammes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Optimisation par les experts Det-Tronics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Encadrement et validation par des ingénieurs en détection pour assurer la conformité aux autorités et règlements locaux 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71D1F0-7C00-8D87-8A85-212A17EC300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moyens d’étude 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6DF2C232-2DF0-357F-D94E-948563385819}"/>
              </a:ext>
            </a:extLst>
          </p:cNvPr>
          <p:cNvGrpSpPr/>
          <p:nvPr/>
        </p:nvGrpSpPr>
        <p:grpSpPr>
          <a:xfrm>
            <a:off x="197330" y="2499742"/>
            <a:ext cx="8640960" cy="1741223"/>
            <a:chOff x="251520" y="1635646"/>
            <a:chExt cx="8640960" cy="1741223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2B8465B5-90ED-8C8A-4B56-E8936A95A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2030"/>
            <a:stretch>
              <a:fillRect/>
            </a:stretch>
          </p:blipFill>
          <p:spPr bwMode="auto">
            <a:xfrm>
              <a:off x="251520" y="2085012"/>
              <a:ext cx="3238785" cy="1291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1348608B-CDB9-41C2-5E53-E3DD6E8F1C4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72628" y="1635646"/>
              <a:ext cx="4619852" cy="3465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257175" indent="-257175" algn="ctr">
                <a:spcBef>
                  <a:spcPct val="50000"/>
                </a:spcBef>
                <a:buClr>
                  <a:srgbClr val="C90033"/>
                </a:buClr>
                <a:defRPr/>
              </a:pPr>
              <a:r>
                <a:rPr lang="fr-FR" sz="1500" kern="0" dirty="0">
                  <a:latin typeface="+mn-lt"/>
                  <a:ea typeface="+mn-ea"/>
                </a:rPr>
                <a:t>Expertise</a:t>
              </a:r>
              <a:endParaRPr lang="fr-FR" sz="1350" kern="0" dirty="0">
                <a:latin typeface="+mn-lt"/>
                <a:ea typeface="+mn-ea"/>
              </a:endParaRPr>
            </a:p>
          </p:txBody>
        </p:sp>
        <p:pic>
          <p:nvPicPr>
            <p:cNvPr id="22" name="Picture 2" descr="M:\Det-Tronics Photos 0913\DSC_0011-2.jpg">
              <a:extLst>
                <a:ext uri="{FF2B5EF4-FFF2-40B4-BE49-F238E27FC236}">
                  <a16:creationId xmlns:a16="http://schemas.microsoft.com/office/drawing/2014/main" id="{0B05B685-F804-1AFE-4BE6-5F014A078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69010" y="2085013"/>
              <a:ext cx="1941434" cy="1291856"/>
            </a:xfrm>
            <a:prstGeom prst="rect">
              <a:avLst/>
            </a:prstGeom>
            <a:noFill/>
          </p:spPr>
        </p:pic>
        <p:pic>
          <p:nvPicPr>
            <p:cNvPr id="23" name="Picture 3" descr="M:\Projects-AppEngineering\Customer Folders\British Gas\Panna Platform Pics and Vids\DSC01096.JPG">
              <a:extLst>
                <a:ext uri="{FF2B5EF4-FFF2-40B4-BE49-F238E27FC236}">
                  <a16:creationId xmlns:a16="http://schemas.microsoft.com/office/drawing/2014/main" id="{3DABD823-16D7-21B4-5546-682EC3C22E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95851" y="2085011"/>
              <a:ext cx="2296629" cy="1291855"/>
            </a:xfrm>
            <a:prstGeom prst="rect">
              <a:avLst/>
            </a:prstGeom>
            <a:noFill/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C92FD5EB-D0D7-E723-0E11-F6AB7826FD1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7695" y="1635646"/>
              <a:ext cx="335619" cy="3465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marL="257175" indent="-257175" algn="ctr">
                <a:spcBef>
                  <a:spcPct val="50000"/>
                </a:spcBef>
                <a:buClr>
                  <a:srgbClr val="C90033"/>
                </a:buClr>
                <a:defRPr/>
              </a:pPr>
              <a:r>
                <a:rPr lang="en-US" sz="2700" kern="0" dirty="0">
                  <a:latin typeface="+mn-lt"/>
                  <a:ea typeface="+mn-ea"/>
                </a:rPr>
                <a:t>+</a:t>
              </a:r>
              <a:endParaRPr lang="en-US" sz="2400" kern="0" dirty="0">
                <a:latin typeface="+mn-lt"/>
                <a:ea typeface="+mn-ea"/>
              </a:endParaRPr>
            </a:p>
          </p:txBody>
        </p:sp>
        <p:sp>
          <p:nvSpPr>
            <p:cNvPr id="25" name="Content Placeholder 2">
              <a:extLst>
                <a:ext uri="{FF2B5EF4-FFF2-40B4-BE49-F238E27FC236}">
                  <a16:creationId xmlns:a16="http://schemas.microsoft.com/office/drawing/2014/main" id="{AE959DC7-13AA-7A3B-B01B-7FA07CC39995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9296" y="1639437"/>
              <a:ext cx="3231010" cy="3465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257175" indent="-257175" algn="ctr">
                <a:spcBef>
                  <a:spcPct val="50000"/>
                </a:spcBef>
                <a:buClr>
                  <a:srgbClr val="C90033"/>
                </a:buClr>
                <a:defRPr/>
              </a:pPr>
              <a:r>
                <a:rPr lang="fr-FR" sz="1500" kern="0" dirty="0">
                  <a:latin typeface="+mn-lt"/>
                  <a:ea typeface="+mn-ea"/>
                </a:rPr>
                <a:t>Logiciel de Mapping 3D</a:t>
              </a:r>
            </a:p>
            <a:p>
              <a:pPr marL="257175" indent="-257175" algn="ctr">
                <a:spcBef>
                  <a:spcPct val="50000"/>
                </a:spcBef>
                <a:buClr>
                  <a:srgbClr val="C90033"/>
                </a:buClr>
                <a:defRPr/>
              </a:pPr>
              <a:endParaRPr lang="fr-FR" sz="1350" kern="0" dirty="0">
                <a:latin typeface="+mn-lt"/>
                <a:ea typeface="+mn-ea"/>
              </a:endParaRPr>
            </a:p>
          </p:txBody>
        </p:sp>
        <p:pic>
          <p:nvPicPr>
            <p:cNvPr id="27" name="Picture 2" descr="M:\DEC Library - Graphics\Marcom Photo Library\JPEGs\Flame\X3301 w Black Bracket 1.jpg">
              <a:extLst>
                <a:ext uri="{FF2B5EF4-FFF2-40B4-BE49-F238E27FC236}">
                  <a16:creationId xmlns:a16="http://schemas.microsoft.com/office/drawing/2014/main" id="{B81BAEAE-53E9-026B-C9B4-8F1DCA642B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5511" y="2293238"/>
              <a:ext cx="676184" cy="8463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31" name="ZoneTexte 1030">
            <a:extLst>
              <a:ext uri="{FF2B5EF4-FFF2-40B4-BE49-F238E27FC236}">
                <a16:creationId xmlns:a16="http://schemas.microsoft.com/office/drawing/2014/main" id="{CF52E262-6395-5F51-7923-DBF8E5694519}"/>
              </a:ext>
            </a:extLst>
          </p:cNvPr>
          <p:cNvSpPr txBox="1"/>
          <p:nvPr/>
        </p:nvSpPr>
        <p:spPr>
          <a:xfrm>
            <a:off x="231710" y="4275116"/>
            <a:ext cx="8606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Support clientèle – mapping de site – ingénierie / tests – training international – service sur le terrain international –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diffusion vidéo en direct (LVB) – visites de sites clients</a:t>
            </a:r>
          </a:p>
        </p:txBody>
      </p:sp>
      <p:sp>
        <p:nvSpPr>
          <p:cNvPr id="1032" name="ZoneTexte 1031">
            <a:extLst>
              <a:ext uri="{FF2B5EF4-FFF2-40B4-BE49-F238E27FC236}">
                <a16:creationId xmlns:a16="http://schemas.microsoft.com/office/drawing/2014/main" id="{D4F48E32-1F64-7219-972C-F4ABFFDF0BB5}"/>
              </a:ext>
            </a:extLst>
          </p:cNvPr>
          <p:cNvSpPr txBox="1"/>
          <p:nvPr/>
        </p:nvSpPr>
        <p:spPr>
          <a:xfrm>
            <a:off x="6726820" y="4474694"/>
            <a:ext cx="2093652" cy="215444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800" i="1" dirty="0"/>
              <a:t>Visuels produits et solutions</a:t>
            </a:r>
          </a:p>
        </p:txBody>
      </p:sp>
      <p:pic>
        <p:nvPicPr>
          <p:cNvPr id="1033" name="Image 1032">
            <a:extLst>
              <a:ext uri="{FF2B5EF4-FFF2-40B4-BE49-F238E27FC236}">
                <a16:creationId xmlns:a16="http://schemas.microsoft.com/office/drawing/2014/main" id="{F8671F0E-5293-6CC7-9AC5-65B9DCA153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4502073"/>
            <a:ext cx="686225" cy="145318"/>
          </a:xfrm>
          <a:prstGeom prst="rect">
            <a:avLst/>
          </a:prstGeom>
        </p:spPr>
      </p:pic>
      <p:grpSp>
        <p:nvGrpSpPr>
          <p:cNvPr id="1034" name="Groupe 1033">
            <a:extLst>
              <a:ext uri="{FF2B5EF4-FFF2-40B4-BE49-F238E27FC236}">
                <a16:creationId xmlns:a16="http://schemas.microsoft.com/office/drawing/2014/main" id="{4877FD89-BD55-4404-5415-7BA5D7FAE80A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035" name="Rectangle 1034">
              <a:hlinkClick r:id="rId9" action="ppaction://hlinksldjump"/>
              <a:extLst>
                <a:ext uri="{FF2B5EF4-FFF2-40B4-BE49-F238E27FC236}">
                  <a16:creationId xmlns:a16="http://schemas.microsoft.com/office/drawing/2014/main" id="{AB1D6936-6CD8-8BE1-7FC0-BA4B18285509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036" name="ZoneTexte 1035">
              <a:hlinkClick r:id="rId10" action="ppaction://hlinksldjump"/>
              <a:extLst>
                <a:ext uri="{FF2B5EF4-FFF2-40B4-BE49-F238E27FC236}">
                  <a16:creationId xmlns:a16="http://schemas.microsoft.com/office/drawing/2014/main" id="{894EFEAF-F0DD-4F07-8740-EB0C523AB03E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037" name="ZoneTexte 1036">
              <a:hlinkClick r:id="rId11" action="ppaction://hlinksldjump"/>
              <a:extLst>
                <a:ext uri="{FF2B5EF4-FFF2-40B4-BE49-F238E27FC236}">
                  <a16:creationId xmlns:a16="http://schemas.microsoft.com/office/drawing/2014/main" id="{BF850F12-54CF-3A6B-7904-ECD49F4E9F93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038" name="ZoneTexte 1037">
              <a:hlinkClick r:id="rId12" action="ppaction://hlinksldjump"/>
              <a:extLst>
                <a:ext uri="{FF2B5EF4-FFF2-40B4-BE49-F238E27FC236}">
                  <a16:creationId xmlns:a16="http://schemas.microsoft.com/office/drawing/2014/main" id="{1BEFBB8C-FC46-699D-2CDA-CA0DF0BF9E04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039" name="Image 1038" descr="Une image contenant clipart&#10;&#10;Description générée automatiquement">
              <a:hlinkClick r:id="rId9" action="ppaction://hlinksldjump"/>
              <a:extLst>
                <a:ext uri="{FF2B5EF4-FFF2-40B4-BE49-F238E27FC236}">
                  <a16:creationId xmlns:a16="http://schemas.microsoft.com/office/drawing/2014/main" id="{AB50AC20-D475-D9E7-7FB3-83EF92B24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040" name="ZoneTexte 1039">
              <a:hlinkClick r:id="rId14" action="ppaction://hlinksldjump"/>
              <a:extLst>
                <a:ext uri="{FF2B5EF4-FFF2-40B4-BE49-F238E27FC236}">
                  <a16:creationId xmlns:a16="http://schemas.microsoft.com/office/drawing/2014/main" id="{025A6F09-24A6-52EB-30F5-6A29E3054C9D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041" name="ZoneTexte 1040">
              <a:hlinkClick r:id="rId15" action="ppaction://hlinksldjump"/>
              <a:extLst>
                <a:ext uri="{FF2B5EF4-FFF2-40B4-BE49-F238E27FC236}">
                  <a16:creationId xmlns:a16="http://schemas.microsoft.com/office/drawing/2014/main" id="{04A076CD-1ED3-3B52-577D-FC41209235C4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33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1EF2804-DC1F-F7DB-E125-40913E456372}"/>
              </a:ext>
            </a:extLst>
          </p:cNvPr>
          <p:cNvSpPr/>
          <p:nvPr/>
        </p:nvSpPr>
        <p:spPr>
          <a:xfrm>
            <a:off x="4786236" y="1155153"/>
            <a:ext cx="4178252" cy="3566588"/>
          </a:xfrm>
          <a:prstGeom prst="rect">
            <a:avLst/>
          </a:prstGeom>
          <a:noFill/>
          <a:ln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dirty="0"/>
              <a:t>La détection de flamme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104ABC-0CC4-4199-9FE5-823B8B062B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AE8E6"/>
              </a:clrFrom>
              <a:clrTo>
                <a:srgbClr val="EAE8E6">
                  <a:alpha val="0"/>
                </a:srgbClr>
              </a:clrTo>
            </a:clrChange>
          </a:blip>
          <a:srcRect l="10340" r="13830"/>
          <a:stretch/>
        </p:blipFill>
        <p:spPr>
          <a:xfrm>
            <a:off x="179512" y="1155153"/>
            <a:ext cx="4095027" cy="1607105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C940000E-B78F-4717-B0E4-7C1504391F67}"/>
              </a:ext>
            </a:extLst>
          </p:cNvPr>
          <p:cNvSpPr txBox="1"/>
          <p:nvPr/>
        </p:nvSpPr>
        <p:spPr>
          <a:xfrm>
            <a:off x="4786236" y="1155153"/>
            <a:ext cx="410624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Les détecteurs de flamme détectent la lumière émise par les flammes au cours d’un incendie.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6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L’émission de lumière dans le domaine ultraviolet, infrarouge ou toute combinaison peut être utilisée pour la détection d’une flamme.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6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Les détecteurs de flamme sont équipés de filtres optiques qui leur permettent de surveiller une bande de longueur d’onde spécifique issue de l’émission spectrale d’une flamme lors d’une combustion.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6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Pour certains matériaux (comme les matériaux non organiques), il peut être nécessaire de choisir des détecteurs de flamme en mesure de réagir à des parties spécifiques du spectre de longueurs d’onde.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8E54E0-F50A-D7EF-B864-43990358514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Introduction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60FC716A-0E02-22BE-1CC1-FE41570EDED1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7" name="Rectangle 6">
              <a:hlinkClick r:id="rId4" action="ppaction://hlinksldjump"/>
              <a:extLst>
                <a:ext uri="{FF2B5EF4-FFF2-40B4-BE49-F238E27FC236}">
                  <a16:creationId xmlns:a16="http://schemas.microsoft.com/office/drawing/2014/main" id="{D74A4B6D-5EC2-8692-3516-6DBCE4C44094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ZoneTexte 7">
              <a:hlinkClick r:id="rId5" action="ppaction://hlinksldjump"/>
              <a:extLst>
                <a:ext uri="{FF2B5EF4-FFF2-40B4-BE49-F238E27FC236}">
                  <a16:creationId xmlns:a16="http://schemas.microsoft.com/office/drawing/2014/main" id="{B83F321F-DBCF-DD08-E70D-AD82E76F34BA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0" name="ZoneTexte 9">
              <a:hlinkClick r:id="rId6" action="ppaction://hlinksldjump"/>
              <a:extLst>
                <a:ext uri="{FF2B5EF4-FFF2-40B4-BE49-F238E27FC236}">
                  <a16:creationId xmlns:a16="http://schemas.microsoft.com/office/drawing/2014/main" id="{EB47F836-0F6C-D558-00EB-912CBC87EEDE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1" name="ZoneTexte 10">
              <a:hlinkClick r:id="rId7" action="ppaction://hlinksldjump"/>
              <a:extLst>
                <a:ext uri="{FF2B5EF4-FFF2-40B4-BE49-F238E27FC236}">
                  <a16:creationId xmlns:a16="http://schemas.microsoft.com/office/drawing/2014/main" id="{084AA08A-E5D0-BCE5-16A6-544AF28729F7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2" name="Image 11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7E9B2CAC-34AB-EDFF-AF01-D3A565CBA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3" name="ZoneTexte 12">
              <a:hlinkClick r:id="rId9" action="ppaction://hlinksldjump"/>
              <a:extLst>
                <a:ext uri="{FF2B5EF4-FFF2-40B4-BE49-F238E27FC236}">
                  <a16:creationId xmlns:a16="http://schemas.microsoft.com/office/drawing/2014/main" id="{5D3E9590-59D3-59BD-5011-E8200E6E6169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4" name="ZoneTexte 13">
              <a:hlinkClick r:id="rId10" action="ppaction://hlinksldjump"/>
              <a:extLst>
                <a:ext uri="{FF2B5EF4-FFF2-40B4-BE49-F238E27FC236}">
                  <a16:creationId xmlns:a16="http://schemas.microsoft.com/office/drawing/2014/main" id="{233494AB-6490-4952-E948-A6ECDD961E3D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866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multi-IR</a:t>
            </a:r>
            <a:endParaRPr lang="fr-FR" dirty="0"/>
          </a:p>
        </p:txBody>
      </p:sp>
      <p:sp>
        <p:nvSpPr>
          <p:cNvPr id="2" name="AutoShape 2" descr="data:image/jpeg;base64,/9j/4AAQSkZJRgABAQAAAQABAAD/2wCEAAkGBxQTEhUUExQVFhQVFxcVFBgWGBUYFhgXFRUWFxcXGRQYHCggGBwlHBQUITEhJSkrLi4uGB8zODMsNygtLisBCgoKDg0OGhAQGiwkHiQsLCwsLCwsLCwsLCwsLCwsLCwsLCwsNCwsLCwsLCwsLCwsLCwsLCwsLCwrLCwsLSwsNP/AABEIAMIBAwMBIgACEQEDEQH/xAAcAAACAgMBAQAAAAAAAAAAAAAEBQMGAAECBwj/xABKEAABAwIDBAYGBQkGBQUAAAABAgMRACEEEjEFQVFhBhMicYGRMqGxwdHwFCNCUrIHFVNicoKSk+EzQ6Kz0vEWJFRzgyU0NURj/8QAGQEAAwEBAQAAAAAAAAAAAAAAAAECAwQF/8QAJxEBAQACAgICAQMFAQAAAAAAAAECEQMxEiEEQSITUXEjMkKRsQX/2gAMAwEAAhEDEQA/APPek218UnFYgDEYgAPOgAOugAdYqABmjS3hRWzOkz5bAL7uYWu44TyJ7VH4jZDbz+LnMClx1QIOh61U2Mgio2uiTSTnzOHlIA9QvWWVlml43xonB9JXY7Trk/tr9s0c10hWpQAdcv8Arq+NVvFbM+sypJAkeEirBsXZraDmAlW4m58OFZzHba8sk6Ena7hSVh530DIK1SCkKuIPKuVbcdGEw6uue7a1gnOokgE2JJqqNOFLDl4tH8Rg1YG0TgsP2Z7SzP3e0YPtHjW2PTnqxYTbbmVPbc/eUb37zRjW2nPvq8zStjChSW7pkA2Jgm+4HWik4eLRBqiMBtdz76vM10Nqub1q/iPxoNLdd9XTAvae01wkBSgNbKVN92ulLnsa5ucd/jXv8aH2i+Aoz3CxjQVrC7STvJTHroAtjGu/pHP41fGmKMS4mMy13/WJ99I/pAJJGhM0Q3jgVXvu1igHqMav76v4j8alTiXD9tX8SvjS1pV70zwawNbXoAjM5eFKO/0jwPOj1PKt2jcAi5oVKkkm/LfvqVsdhPL30BP16o1V5mojiVzqrzNdJEisKIpk7ZfXxOh3mpkvq4nzNRt+6t0wIS+eJ8zU6HTxNBpNToVQBIWTvPnW5PE1Cg1KDTCR5w5dTQwUqNT51O8ezQ6Fa99BIs6+J865c6zifOiQaheVRoB1qc4n+L+tLcSl4mylD9/+tMVKqE0jFbOQ51aZUSb/AGv1jWURgfQHj7TW6k3iOC/91jP23f8ANVTMJ7FVZ3axaxmJgZgXnkkaf3qt/GrJgsYFtEpm0xa5jfA0EjfWFl2qzUKENuKeXCAUJIlWYa5QfR10Pqp/s9mq5g8YpKjfW5sNZB4cateyLpSeMGnrQt3Hm+KMMqHEgf4p91XJ0BOz2RociY7yoE+01SsaQSlEgSskzbQx76uG3FhODw9xeAOfdVzpNNMC+2G0hZ1HvNMcO8DAHaTolR1SYkJJ3ggW3g2qpl+A2J+zP+JVOcC8MiUAypbgI5JRClH1R41UB4E+7210RahcZiw2kqVMCNO+kznSlI0QfFQHupgT0rxQhtMybnuGgF+6q0vEEbj7fdUmP2kXV5tLAAawO+OM+dDSTvPnQqQxwuKn5/pTNiJBikTZ50axiu/zoPSzYd696ZMOiq7hcTamuGemmk4TffTKLCKr/XEaGaOY2mIAUD6qCN2KkWKDwuPQqAJnuo5Rpk4SmuhXKTWE0BKkVKkVCip0UwkQK7BrhJrkqoCV1VqEbXr313iF2FC4Q286AKKqiWutmgsfjUMpzOGBuG89wo2cxuV1E00FjtrtNgyZI1jQd6tB7eVVLavS3MDlJQnTKQO0OM1TdrdKHHDlBNyAALzwAHHurK8nvUduHwr4+Wfp7fszaCVNJOZN50v9o76yql0N2fiPobWdtaVHOSFQDBcWRINxYjWt1Uc+UwmVk6eWYvYxXjH8ykpHXuqvJMF1ZsAOE06w+wGSgrBWokdkZrAjSI99H9IQnDuLcIJUpxwXFoKlEjujdStzbcZSkZLR6PYI4xrbvqLGdoLDIOcyDYRobGQI87Vb9krgJHAClmGxqIIhuTBEASTJM9+hqPGbR6v0RmcVZCRqTutwpU5LfUJNmYVKsQlSgDlJgHTU7qY9KgfomEIAMLvMwOyoA2I40DsOetvrJnvvNOdtD/kGzwy/5gFGPSuTW5pBg2FrShMIUpSbWyhKZOpkk0+2BgAgKUbr9GdLchUXR5TIbQXAc0GCDoO7z9VPW14dIs4ozBNgTflVxFpRthguNlKSJJBvyqtOdHntwB/eq8NIZUTDh8YHt1PKunmEAelPd7+FMt6eY4tpbSihYhQ1HIgEeEEVH9Oii+keMSpxSgZ0SDySIFVp52TSVs7b2hfdTDCYkncKrDK6a4B6TTLa1YLE8qZM43lSRgwI37/hRTdMHzeNBFT4UKX6KSQO730lZHGrD0ffEFO8GfAgD3UAXgsKsLSSkgTxT8afKVS93EpSBM6e+uk4wHS9Mu0+f58a0XfZUWHXnm48KzFQm0zx7t8canY0MZcotK6VMOg3Bm9FdZVEMLtcpXeg1u100ugCsSbChMoAEG9d4pelV3pJtrqhkQfrIBJ+6N57yNKVykm6vj48uTLxxG7a28lkZU9pyPBPfz5V5vt3pGs3KpJ1JPspbtnawM34399Nvyb7JYxLq3H+2W8pbbJlBmZUofai1tL765t3O+3ryYfF4/x9390HR3olicfDiiWmD/eKF1D/APNH2v2jA769J2H0Ww+EH1KJXoXF9pw/vRYchAp5ntXaAZrpxwmLy+b5GfLfyo3DNwkePtNZU2HPZHzvrKKyeH9I1qxDikJBBDrgk6dlZEg7t9Dp2G3lSFFSjMTPEXgaU7xrUOun9df4zQBmRyNRo9+tIm9ipA7CynuCZ84pPjXPoqsyAlSibqXmUrTiNBbdTxeOjd7KSbYlwGiweV6LdlY8JXmVeSScoUdTPCnf50S7hkspCpzNoJKVBMKeQCJ7ppH0fahUHcas7OGK28KkaF6VRrCG3Fe1IpSA4eSkmCN9RNsJntTlm5ET666GHyqgSQDvotxqQasil4QowTE2nhUeLxpbbUAe0sZByB9I+VvGi3mjwNV7a7srI4WHhQJCDHpoFpumOJTxoZKdaTWRnVCmOzGsoUvhAT+0fgJPlS9J5bvk0xKYQ0mdQXD+8ogepCfOiDQ/DrNGNPXFA4YQKYstgweBoOSDmXhxqdjHFBka8uG+l6yBUrZAQJHpKgcqCyxFht3rAtQXkUSpKjOUjcM2hNWHD4mExyvO+lnWhXZQAkTKgDAnTQDWukOAhUWgGxNzHOqZwy2Biu0ZPYSFL9cj21Xune33G221MGVqcIMJJ7OQnTdcpozBvBLaxxTA5xHuBpf+esOzk69BUuc6LA74BSZ1lHspVUgnoT0ifcdShaQQWgXIgBCpMkpOloHGd1XEOyTy1pRhNuotlGYPKiYIWCLQQJnKFTPIip3X7mN/rFKJo51yN81JhXr0u6+dd1T4ZcXNh8KoknSLawYbzC6yCEDnGp5DWvJ9qbQKgolSjJJM6k8aP6U7bL7qlA/VxlQP1QTB7zrU/QrY30hzrnAeqaMJG5bgg+KU+sxzrny3nlqPW48cfjcVyy7pr0G6MBuMRiE/WH+zQoegD9og/aPqHPTrpXsFTDn07BiCDmfbTvG9xIG/iPHjNocVvrpDhtXRMZrTzv18vPzrXRfbreLbzJUM4jOn3irAOVeY9INkuYB36bhP7ImX0DRBOqgPuHeN3dpd9jdIGnmOuzJSEjtybJPwvRjdeqOTjl/PDr/iz4Y9kePtrKC2XtVp1pK0LBSZg9yiDrzBrKTJ55jG/rXP21/iND/ReVOMWPrF/tq/EagJoIixezlGgfzevQETz+TVnVBqJ9ExG7SjR7UXZ2GKX1gn7Sh6zerfsFENoP3SqPGR76VLYh0niT7aa7MJDYjifbSg+hL/AKU1KyZFQmTU+HFMg+PVkbUr7qSfHd66ojjs1bukzsMK5lI9c+6qO4qKTTBtxNcrQKH+k10FUNHYZnQTTIYft6H0U/hHPSuMC2CefzuiniWfVTTaEyAWi/zuqUOECiEsfPyam+jigvICkzRCnITBAipVMxurj6MVGN/MxRoW7S7MestRJgWkzEgaT4ii8S6hLLij6UZUQR4kjX/ehsOjIhQMwbqAOsRHjz50Bt1UAAcQO6SJ99NMiy7IbSvCQotpKlT1iynsxMgkwQDEb9TVV6RbGWvFpZzoSE9U3ZOcZlhSiQZvqKYbIlSEwJCTKk2giZ3287UbtHALViQtKFQlcyhBypyAAWFt2lKtJroT0XwLLbWcLSsKlSV3iFRmICjCQSN3AXol7abEwXmgeauPOhtpbQaXhupdCVtSOwMwASk2gpKSkiAeFo315xikJS4QlanAD6SxlUe8CplTMdvRcT0pw7YQFpJKjP1am5SkC8lZAMkHfral+1+ljLrCk4dZUVHKqUqSUpiTyMxFidTVW6SbHDLTDk5i6hP4Qo271J9fGwWBbyIGl7nmT/SKnK6xdHxOOZckt6nsxZw6nnUNpEqcUEp7zvPIAE+FewbP2YlptDSBCUJHjxUeZMnxrz7oN0b+l53FrcbS3GUtlIUVnUGQbZSP4q9XwuHCQE65UgSdTAAueNPix1Nn87m88/GdQtGGhXgeHKpkMpOvwqXFwVAAg9k6RvP9Kq3TPbLmHDCGozPuFu/MAW53rSuERsjpU28XUhAyoWUdozmQZAVljQwbVTukGzjg1KU2f+TxHZUlCjLRJ0n7uYCDyjvF6NdUytQQVqKm05s0DKoGOzlmdTrwp9jcS26jqsgCYzLzBJKjoO1ExfTTWssrt2cOX6fv/Zt0La6vBNISc6Rnyq4jrFkeMVlb6J4Mt4VCAbAuROsF1ZAPgYrKqVlnJ5XSTF3cXwzq/Ea4ipMX/aL/AG1fiNcCrc6NYoJwHd5caPXQyk0jJVIlc86Y4RPZjmajcHaNEYQ28aAlSmpUCtJFdgUwRdK0/VpH649SVVWHWUx2wrkBAtxk1a+lI+qSeCx60qpN0lAIaUmLtJJ7gSEz4ADwqavFV38OgEFBVP2gRzsQRrRrLEwaHDJzTTvDsgi1DTbeBbAIPCjkrk1vA4GVAd/sNGYPAU2drbGHneKmIi1MGsLXZwM0y2WBFaKSKbDCxUTzAigioIJI0id9JttNqSO0Dc7xwvPsq34DBBWYHWLHgaT9MMKEpAuTl3mbyZgG4pKhJsjGOIJykjsnS5sCZAimezOljKFqaWFZ5yFRAKRftH0pJsN00iwaSkhU9qJsdBB58vVQOObSE5soK87iiSO0e1x5XPnU7aXFadn41nEuHRCcpkCUzBUJynS0Ejh41VcX1bbxBJCTMQJ1UdZjcKh2TtUIUqYzKEJISCUxfMJsBpS7aOIzqn/ekJdQ72vtI4gNtqcSUNDKgBCgqIAMmIJhI3+2uA0CY+ZpVhxcU6wyLKO8TWXJXpfBw/G2xbOjPSX6M0ES3EkqnPMk8dOA8BT3E9OmlNryuNBSklPpEG43AjW9eXMrKwRQIbGblMVtLqPMznllavS9rpgCUkwBKYI0g3pc5t1aMysx7PonWDa4BEaTVaOKKFRQu09oFfzuo3srJDfoptUh5wLVmSU2zRbKbR4KIqw7N2gguJlWqSki0Zt0zoJ9tq8/2a7lM+FMsBjsrufSAoiOOUxcg0rj7Ey9PZOjmKzYdBBF8/O+dU+uspV+TxROz2Tzd9T7lZVSaibl7NcWr6xf7avxGo5rWKc+tcB++r8RrkrqmbuaiUawqrhR3DWgwjplVT4Tf31vJeiWU0g2BWymuwKkDdMFe1mMzSh3HyP+9V9p3LCVpSpG7NqnfZXCd2l6uTjUgikrmCvS0cU53BqUTlBAmwPCm2zsKoainqMGBuqZLHKg9oGEUcymtJaqVKIpkKaqUihUripA5RA6XQrgohRqFcU6TezXQCqaQ9M8UJTcWAN5ixNMusCc1/61Reme0ApWUGbD3/GpVJ7QKxAK5i0C26Du9dR7c2W+YKWnCMy1SlJIgzewvNrUBh15svGPOCYHsq4DpPh0IJSlwOCCBAjsXJmeA4VDa308/OwsWDIw2I4j6l3/AE1A60pMAghVwUmQoGYgg6GvYMftvEYrBf8AIrAxAH1ogheUpUCG1RAVOWDI0N68txfXFwh3OrEZ4Vm7Sy5muDxVmtVVlIedJujZ2fiW2VOh0qQXJCSiAFFMZSo/dNT4DDqchtEArISJ0lVhO8C/Cku1No4p55tWMKutS3lBWnKso6xZGZMCO1mGgsBxp7sR8pUhaU51IWlSUzGYgyEzzIjxrDln5R6/wc/6GQpjoNiwdWdIMKV70ChdrdFcRh21PLSClF1EKSYGkxM1bsB0sxBeSh3Zz7eZSUlUqKU5lRJPVxA333Vc1hKgUkBQIggwQQdxB1Fb6jyPOx80YrE5lEgmhlOV9CYnorgj/wDUw47m0AeoVRul/QVJcDmH6lCISktejeTmXm0jTnR0JjllfTztgwmeNddZVj/4baRAexSEgaoaSVnS/aVAHka0l/ZzWjS3iNC6uQf3EQnzmp8o3nx8/wDLU/l6D+ThX/pzHe7/AJ7lZTDoRtQOYJpSGm0JJchKUgAAOrGg7p8ayrYWSXt1j0guL/bV+I0MEnjRmMH1i/21fiNRBNNm0kWrpLUVIkVKlNBhSi9ENJra0102KA2lFdgV0K6pk5IoZ5q80VNcLvQYYNV0G63NZmpBrLXKxXYVXKjQECq2lVbUajUaDT56GedrS3KEWSZO4a0BDi3LHdFebdIXpdMGrZ0gxhSlWXeK8+dVJkmaSvoZh3iI5f6v6mrDs3Yhxb6cOlfVlZczLjNGQFWkidI131U0KirtgdsIbLvaWhxGeAkQdScwcFxqahc9xeuivQ8YGVF1TrhGXNGVOWZAyEm4ved9MH+j6FOdallsug5grKnNm4zGvOhejW2C8l0XUllSEIWolSly0laipR1IUojwFb2viXFDKFKCd4BInyq/WmXsm6a7LSWnHHWYeS32HAb9g5spAMaZteNVHYD17G4IMd1WV/ZCVJIzuIzWMpCxfXQg1UNjqyuFBkEEpMcrH2Vhy/u9P4GXeD0TE9LcOLqJSfuxeTuA30IrpI4sgM4dwk71DIO/tRU2wmGUoSVAynNnygBSzJIzOaxEaUP0SxYcxuKcclSWFqyoB1uQlPdJHlVy3Kb258rjx53GY9fuabP6P418y6+yyODaVOKjvOUe2o+kf5NicO4pt/EOPpSVt5ijIsi+SMoym0a8Ksb+28qrAZjdUaJJ3Rv9dSMbUeWR/aKTIskBPlN55eMUTGb2zvyeTWt+nzltbZmIZVlfadbURIDiVAkTEidaXlJFor6W6VbIYxbYZxCSCRmZcgpKVERcAiBaCkfCvIXfyd4ggKQpBcSS24gnLlUmQohZsRItyvV9Mr79rl+Tf/45j/y/57lbpx0I6Mvs4JltxKQoZyYUCO06tQv3KFZTSDx6lda5c+mvh941w24ob57/AI1xtFX1rl/7xf4jUKHOdMjRl2e+iU0ubVoaLQ7QEizeum6jUuukGghNamuM1aUaYdE0I5ieFSrVSZ16imO66th2lP0g10MUeVI9GqnagXiaAVip31ouUDQpeLoLE7TAqHELqvbYdsb0j0PxO30j7VdYfpM0BClESCPPWvPXyZmaHUSaCW93DqdLnVS82kCSmCvtaHIDJvawqvP7MeTqy6P/ABrjzirV+SduXcQeCEetR+FentqUN5pHt8+qbKfSBT+0CPbVnZwLpUhbTSnELQFlxKFKhSkyUSDBIBHnXrylGh3nyhNhxsI9go0JbC7oxhXWcKhDoCVBSjlkGEk2mLTqfGmDyd9KWdq3JWFAbiRb1VNiccSmRBHfT+i7reOVArz3bqMmJCxIC+14iAr3HxqyY3GPEHsHLyINvA0k2o0p1OWBmHaiRPlPAVll7dHBl45SnDOKIbzi6SJ7qS9GNqlOLcGgdUb/AKwUSJ46miOjWJCklpR1tBqu7XZcwz9tEqzJPFM2v6qz4b3i7P8A0OHrlnV7/l6zg3QFSpagZ+zM+dOWsWkHNnWco1Vltv1I9etU7ZW0kutpWk2UPI7waeMPpA7cGNL2gjh761leWe9KsYpSWgPRIzg6TNgDFiQKSIxIbWVKEpcR208SBEibaCD3imrWORiWuqIP1cZbdq4sY4XvVM6V7QDLaUOGFdYnKkzJCvSgWtZJn9UU85uNeHKTLV6r0jZOOUtpKpic0CBYZiAPKKylfRt+cM2Y+9+NVZVTpkqG0V/Wu/8AcX+M1C3icpuL7uXfzozGoAceg9rOuCd/bMgcKTuCDemRk3iJuTRTWIHGkWfnRLDnnQZ2l6iG3KTtu6UUh6mRh1taW5QSXq2p6gJlUuxmGP2aJ6yuVKvSMgdCkneKGc2hxp1jjINI8QwDrQcrG9ob7VOnaQ4UvW2EifbSvHYkp0igznG7VgG1qrmL2opUwBFLXsatd91RFSvmKQ3E8Se/cBr5U32R0PxGIMwGkfedMGOSPSPkO+l/R9RGIZIurOAP3pTH+KvSVJKCQtJSo3IMgxusdKCOejewGsG1kblRJlazqoxA00A3Cm0CqgH4333bqmRjFjRSvM0tBaqwtiq63tFfE0Ujax3x5fCjVM3VhEHdUB2Q1rlE8RY+YqBvaZPDwqYY7kb1OqHX5tRpHrNQDYGHBkNJnjF/OiPpifHwqZOIRzHeCKNU3nHS/YxwryX2xDSzoNEr4dxi3jRrAaxaL7rKjUDjG+rxjMK082pty6FCCL+BB3Hga8sxGHXs/E5SSUH0Fblp5jcRvFZ54/cel8bnmWP6WfVWPDdC3Gjmw76cqrlKkkpVzsfXRTuzcSlJOVBygk5VE2A3ApovYu1RAIMoOoGqTxHLiKeB9BE5gQe+CKeN8nJz/Hy4ctXr6rz53bDqAcjSQoT21KUiBCibWmyV2P3aqu0NmPurK3FZl3FiLQVdlIBMXSRHMcavrmFhRBQbKMEaGFdlVu4HX7SqF+hji4Lb5OiRB9LXsoPek/erXpzLL0FW4MC0FwVDrATe8OrANxwAvWU16MYYfRkWBuuJSNOsXA00Gg5CsqiVLHqh52Cf7RfH7540KtwnW/f82re0j9e7/wBxz8aqgJpbEiVOHSqctlaxx7q5Q7F6jWbSPSFx8KFxOKntjfZQ4HjS8j0K+nXijGcRVRx2NyqEam8+6icJj1GPGnsj/wCmidakRipqmN4khRvypnhcdS8laWhOJrXX2JpE5tNKRcjSajXtKW0QDKrwN8m3uouQ0a4rFjeaGceHGqttDFqDsKJGUwoa6G+lcPYheaEyUi43+ynsaWHFrBsbg6eNJMfhYNriJjfp7KY7Dd6wELICdATGvATcf1rMTstfWFQWlQSCSE62GkCpysOQpw+CC+1Ai9uBGvxrrGbLTa8fO+mWzkmcwiU6pUBpv7jBqF7EgEhJNgddJGmvOspvfpV1olwuHUk5k2KcqgRxgFPjevXVNJxCUuJTlC0pNipRuOZkjXyrzFtuBzMKmfAeNet/kvAewykKCVdWowJuARmBHjm8U1tZfpH0rWLwmUkKNuI05LHH4d1L1YkoVlUYItb5uOdej9JejZSnOm6RPZ+0JGuXw0Bv5V5XtxspV+yLfsTp+6T5UQGicZzotjHWvVXwiwqBMSQLUU24e1GgISPEnd4UVUW3DvJJA3nh7qMLXePD31XcC5EcSDyFOPzh2UjUCp2ehYJGgFtY18zUoJtpfnS5vGoO+Pn41MHwdD8+2q2WhjajoJ+fGhNqbOQ+2W3BINxFlBX3gdx9uldh68VMDwoL3HnjiH8A5lUJbJ7KxZKvgrlVr2XtRDgEKAURoY9VMsWwlxJQ4kKSdQdORqkbR6OPMqKsMSpI+xPbHcfte3vrLLj97xehxfLlx8OWbi6Zz/QwKhXBtBBtYQbnuqq7K6Uz2HZta9lg/PKrKziEqEoWFDnZXdIpzP8AdOfw/L8uL3Ft2CyOoRrqo2zDVaiTFarNhFXUJtvVvP31VqtduG8eUuq822m79e9f+9c/Gai66hdp4gDEP7gXnR3HrFQfjWs8jnv76yu9nEmJxmVJPCoQ6CQr7Log8lbj88DQuN7SCKB2W8VJU2ecciLj104LfbnaYMidQYPz4VLgF6d/uofaq5KVfeF+8WPrBreEXp31WkOXVwT3n2n+laGJIobFO9pX7R9p/pXOf57hS0exT7vZO8lMfxGPf7KuuDdDKEhCT1hAlV5J3i1o9K3dypH0VwBUsOzGU9lO9cC8DgOPLvq1updSfshu8Ak5iZ3QPm1RlTUfEMrzuqWntSokG3OxMb4vXeCYlWZZARmEaQq4/wAMG9WXaeFKwsqNgFcyk5ZkmdII1rjop0cXll1IUQZSkmyQR5Em5pzK6O69N4ENOOLEylCUgTlCcxm/A2FT4vDoSdYkQAnlXOL2G2hSsuaCe1cWnS3ATU2D2OSiQ4ZBtYG3v3d1RewrI2ikqSUgpIBzEWk806E29dQ4pMrUoWBVv47/AF0Li8EphZQuLTEWBHEVKnEkJCgk9nVZk66ayBy51rJPoRI4jLaIt5yZ09VXj8lm1Oqeyk9lyUqG8wkrtJF7GqC68VZbZQBEm5PaJ8bk1afycYFbz+dKT1bIJK73WoABIOh7JWT+742V6ewvbWS4gEeiZBmZHCx009RryzpzhgDnSB8QRBt3eyvSMW1kSTABJGY8QAd3H21UulDfWNgnSSPDL8+dLrtMebYI5XAknSTPhI9UUawAtF/tuEnumLeVALQQc15AKJMXKFRaORTR+DMZB90EnxsPbU1cM0mCO4+WgHlW1vGhXH4A4fPz4Vwpy1IxnW2rTeJINBl2uEuUGaDFnjUze1lJ5xScO1vraAsDe3/vCpxtZNvhVWzfMVhcv8/7bxRsWLHtPAYbESXEQrctJhY/e39xBqtPbDeZOZh1LieBOVfwV6qNbePj/T+lSJf5/PzFC8M8sP7aufQzFvHBtFxKgr6wEEHc6sD1AVlHdGXD9Gb/AH/8xVarST0yyzyuVtR4rY2HK3CWGSSpRJLaJJJkkmL3rY2Ph/0DP8tHwrKylURpWxcN/wBOz/LR8Kga2BhQqRhmAePVNz5xWVlEDHdgYUi+GYMExLTZ1id1YjYGFGmGY/lN/wCmsrKZI1dHsJJ/5XD6/om/9Nc/8O4T/pcP/Jb/ANNarKAfsbKYQMqGWkptZLaANBuA5nzqZzANW+qb/hT8KysrJSBzANEKBab0+4n4V1hsE2MkNoH7qfhWVlUE2I2cydWmzbehJ91CnZrI0abHchPwrKykEg2Rh3CjOwyuFSMzaFR3SLVJj8A0ppSVNtlMkQUpItyIrVZTgIXdg4U64Zj+U38Ku+xcC22yhLbaEJyg5UJSkX1sBFZWVomiMS0mPRHkKVYrBtlJBQgjmlPwrKylRCBzY+HJuwzqT/Zo1IF9OVba2Ph7/UM/y0fCsrKVUxzZGH/QM7v7tHwrZ2Rh/wBAz/LR8KyspBz+Z8P+gZ/lo+FZ+Z8P+gZ/lo+FZWUG6Gx8P+gZ/lo+Fcr2Ph/0DP8ALR8KysoDobIw/wCgZ/lo+FaOyMP+ga/lo+FZWUBJ+aMPH9g1/LR8K0dksfoGtf0aPhWVlAOsBhkJbAShIF7AAD0idBW6ysq0v//Z"/>
          <p:cNvSpPr>
            <a:spLocks noChangeAspect="1" noChangeArrowheads="1"/>
          </p:cNvSpPr>
          <p:nvPr/>
        </p:nvSpPr>
        <p:spPr bwMode="auto">
          <a:xfrm>
            <a:off x="1259681" y="-108347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34"/>
          </a:p>
        </p:txBody>
      </p:sp>
      <p:sp>
        <p:nvSpPr>
          <p:cNvPr id="3" name="AutoShape 4" descr="data:image/jpeg;base64,/9j/4AAQSkZJRgABAQAAAQABAAD/2wCEAAkGBxQTEhUUExQVFhQVFxcVFBgWGBUYFhgXFRUWFxcXGRQYHCggGBwlHBQUITEhJSkrLi4uGB8zODMsNygtLisBCgoKDg0OGhAQGiwkHiQsLCwsLCwsLCwsLCwsLCwsLCwsLCwsNCwsLCwsLCwsLCwsLCwsLCwsLCwrLCwsLSwsNP/AABEIAMIBAwMBIgACEQEDEQH/xAAcAAACAgMBAQAAAAAAAAAAAAAEBQMGAAECBwj/xABKEAABAwIDBAYGBQkGBQUAAAABAgMRACEEEjEFQVFhBhMicYGRMqGxwdHwFCNCUrIHFVNicoKSk+EzQ6Kz0vEWJFRzgyU0NURj/8QAGQEAAwEBAQAAAAAAAAAAAAAAAAECAwQF/8QAJxEBAQACAgICAQMFAQAAAAAAAAECEQMxEiEEQSITUXEjMkKRsQX/2gAMAwEAAhEDEQA/APPek218UnFYgDEYgAPOgAOugAdYqABmjS3hRWzOkz5bAL7uYWu44TyJ7VH4jZDbz+LnMClx1QIOh61U2Mgio2uiTSTnzOHlIA9QvWWVlml43xonB9JXY7Trk/tr9s0c10hWpQAdcv8Arq+NVvFbM+sypJAkeEirBsXZraDmAlW4m58OFZzHba8sk6Ena7hSVh530DIK1SCkKuIPKuVbcdGEw6uue7a1gnOokgE2JJqqNOFLDl4tH8Rg1YG0TgsP2Z7SzP3e0YPtHjW2PTnqxYTbbmVPbc/eUb37zRjW2nPvq8zStjChSW7pkA2Jgm+4HWik4eLRBqiMBtdz76vM10Nqub1q/iPxoNLdd9XTAvae01wkBSgNbKVN92ulLnsa5ucd/jXv8aH2i+Aoz3CxjQVrC7STvJTHroAtjGu/pHP41fGmKMS4mMy13/WJ99I/pAJJGhM0Q3jgVXvu1igHqMav76v4j8alTiXD9tX8SvjS1pV70zwawNbXoAjM5eFKO/0jwPOj1PKt2jcAi5oVKkkm/LfvqVsdhPL30BP16o1V5mojiVzqrzNdJEisKIpk7ZfXxOh3mpkvq4nzNRt+6t0wIS+eJ8zU6HTxNBpNToVQBIWTvPnW5PE1Cg1KDTCR5w5dTQwUqNT51O8ezQ6Fa99BIs6+J865c6zifOiQaheVRoB1qc4n+L+tLcSl4mylD9/+tMVKqE0jFbOQ51aZUSb/AGv1jWURgfQHj7TW6k3iOC/91jP23f8ANVTMJ7FVZ3axaxmJgZgXnkkaf3qt/GrJgsYFtEpm0xa5jfA0EjfWFl2qzUKENuKeXCAUJIlWYa5QfR10Pqp/s9mq5g8YpKjfW5sNZB4cateyLpSeMGnrQt3Hm+KMMqHEgf4p91XJ0BOz2RociY7yoE+01SsaQSlEgSskzbQx76uG3FhODw9xeAOfdVzpNNMC+2G0hZ1HvNMcO8DAHaTolR1SYkJJ3ggW3g2qpl+A2J+zP+JVOcC8MiUAypbgI5JRClH1R41UB4E+7210RahcZiw2kqVMCNO+kznSlI0QfFQHupgT0rxQhtMybnuGgF+6q0vEEbj7fdUmP2kXV5tLAAawO+OM+dDSTvPnQqQxwuKn5/pTNiJBikTZ50axiu/zoPSzYd696ZMOiq7hcTamuGemmk4TffTKLCKr/XEaGaOY2mIAUD6qCN2KkWKDwuPQqAJnuo5Rpk4SmuhXKTWE0BKkVKkVCip0UwkQK7BrhJrkqoCV1VqEbXr313iF2FC4Q286AKKqiWutmgsfjUMpzOGBuG89wo2cxuV1E00FjtrtNgyZI1jQd6tB7eVVLavS3MDlJQnTKQO0OM1TdrdKHHDlBNyAALzwAHHurK8nvUduHwr4+Wfp7fszaCVNJOZN50v9o76yql0N2fiPobWdtaVHOSFQDBcWRINxYjWt1Uc+UwmVk6eWYvYxXjH8ykpHXuqvJMF1ZsAOE06w+wGSgrBWokdkZrAjSI99H9IQnDuLcIJUpxwXFoKlEjujdStzbcZSkZLR6PYI4xrbvqLGdoLDIOcyDYRobGQI87Vb9krgJHAClmGxqIIhuTBEASTJM9+hqPGbR6v0RmcVZCRqTutwpU5LfUJNmYVKsQlSgDlJgHTU7qY9KgfomEIAMLvMwOyoA2I40DsOetvrJnvvNOdtD/kGzwy/5gFGPSuTW5pBg2FrShMIUpSbWyhKZOpkk0+2BgAgKUbr9GdLchUXR5TIbQXAc0GCDoO7z9VPW14dIs4ozBNgTflVxFpRthguNlKSJJBvyqtOdHntwB/eq8NIZUTDh8YHt1PKunmEAelPd7+FMt6eY4tpbSihYhQ1HIgEeEEVH9Oii+keMSpxSgZ0SDySIFVp52TSVs7b2hfdTDCYkncKrDK6a4B6TTLa1YLE8qZM43lSRgwI37/hRTdMHzeNBFT4UKX6KSQO730lZHGrD0ffEFO8GfAgD3UAXgsKsLSSkgTxT8afKVS93EpSBM6e+uk4wHS9Mu0+f58a0XfZUWHXnm48KzFQm0zx7t8canY0MZcotK6VMOg3Bm9FdZVEMLtcpXeg1u100ugCsSbChMoAEG9d4pelV3pJtrqhkQfrIBJ+6N57yNKVykm6vj48uTLxxG7a28lkZU9pyPBPfz5V5vt3pGs3KpJ1JPspbtnawM34399Nvyb7JYxLq3H+2W8pbbJlBmZUofai1tL765t3O+3ryYfF4/x9390HR3olicfDiiWmD/eKF1D/APNH2v2jA769J2H0Ww+EH1KJXoXF9pw/vRYchAp5ntXaAZrpxwmLy+b5GfLfyo3DNwkePtNZU2HPZHzvrKKyeH9I1qxDikJBBDrgk6dlZEg7t9Dp2G3lSFFSjMTPEXgaU7xrUOun9df4zQBmRyNRo9+tIm9ipA7CynuCZ84pPjXPoqsyAlSibqXmUrTiNBbdTxeOjd7KSbYlwGiweV6LdlY8JXmVeSScoUdTPCnf50S7hkspCpzNoJKVBMKeQCJ7ppH0fahUHcas7OGK28KkaF6VRrCG3Fe1IpSA4eSkmCN9RNsJntTlm5ET666GHyqgSQDvotxqQasil4QowTE2nhUeLxpbbUAe0sZByB9I+VvGi3mjwNV7a7srI4WHhQJCDHpoFpumOJTxoZKdaTWRnVCmOzGsoUvhAT+0fgJPlS9J5bvk0xKYQ0mdQXD+8ogepCfOiDQ/DrNGNPXFA4YQKYstgweBoOSDmXhxqdjHFBka8uG+l6yBUrZAQJHpKgcqCyxFht3rAtQXkUSpKjOUjcM2hNWHD4mExyvO+lnWhXZQAkTKgDAnTQDWukOAhUWgGxNzHOqZwy2Biu0ZPYSFL9cj21Xune33G221MGVqcIMJJ7OQnTdcpozBvBLaxxTA5xHuBpf+esOzk69BUuc6LA74BSZ1lHspVUgnoT0ifcdShaQQWgXIgBCpMkpOloHGd1XEOyTy1pRhNuotlGYPKiYIWCLQQJnKFTPIip3X7mN/rFKJo51yN81JhXr0u6+dd1T4ZcXNh8KoknSLawYbzC6yCEDnGp5DWvJ9qbQKgolSjJJM6k8aP6U7bL7qlA/VxlQP1QTB7zrU/QrY30hzrnAeqaMJG5bgg+KU+sxzrny3nlqPW48cfjcVyy7pr0G6MBuMRiE/WH+zQoegD9og/aPqHPTrpXsFTDn07BiCDmfbTvG9xIG/iPHjNocVvrpDhtXRMZrTzv18vPzrXRfbreLbzJUM4jOn3irAOVeY9INkuYB36bhP7ImX0DRBOqgPuHeN3dpd9jdIGnmOuzJSEjtybJPwvRjdeqOTjl/PDr/iz4Y9kePtrKC2XtVp1pK0LBSZg9yiDrzBrKTJ55jG/rXP21/iND/ReVOMWPrF/tq/EagJoIixezlGgfzevQETz+TVnVBqJ9ExG7SjR7UXZ2GKX1gn7Sh6zerfsFENoP3SqPGR76VLYh0niT7aa7MJDYjifbSg+hL/AKU1KyZFQmTU+HFMg+PVkbUr7qSfHd66ojjs1bukzsMK5lI9c+6qO4qKTTBtxNcrQKH+k10FUNHYZnQTTIYft6H0U/hHPSuMC2CefzuiniWfVTTaEyAWi/zuqUOECiEsfPyam+jigvICkzRCnITBAipVMxurj6MVGN/MxRoW7S7MestRJgWkzEgaT4ii8S6hLLij6UZUQR4kjX/ehsOjIhQMwbqAOsRHjz50Bt1UAAcQO6SJ99NMiy7IbSvCQotpKlT1iynsxMgkwQDEb9TVV6RbGWvFpZzoSE9U3ZOcZlhSiQZvqKYbIlSEwJCTKk2giZ3287UbtHALViQtKFQlcyhBypyAAWFt2lKtJroT0XwLLbWcLSsKlSV3iFRmICjCQSN3AXol7abEwXmgeauPOhtpbQaXhupdCVtSOwMwASk2gpKSkiAeFo315xikJS4QlanAD6SxlUe8CplTMdvRcT0pw7YQFpJKjP1am5SkC8lZAMkHfral+1+ljLrCk4dZUVHKqUqSUpiTyMxFidTVW6SbHDLTDk5i6hP4Qo271J9fGwWBbyIGl7nmT/SKnK6xdHxOOZckt6nsxZw6nnUNpEqcUEp7zvPIAE+FewbP2YlptDSBCUJHjxUeZMnxrz7oN0b+l53FrcbS3GUtlIUVnUGQbZSP4q9XwuHCQE65UgSdTAAueNPix1Nn87m88/GdQtGGhXgeHKpkMpOvwqXFwVAAg9k6RvP9Kq3TPbLmHDCGozPuFu/MAW53rSuERsjpU28XUhAyoWUdozmQZAVljQwbVTukGzjg1KU2f+TxHZUlCjLRJ0n7uYCDyjvF6NdUytQQVqKm05s0DKoGOzlmdTrwp9jcS26jqsgCYzLzBJKjoO1ExfTTWssrt2cOX6fv/Zt0La6vBNISc6Rnyq4jrFkeMVlb6J4Mt4VCAbAuROsF1ZAPgYrKqVlnJ5XSTF3cXwzq/Ea4ipMX/aL/AG1fiNcCrc6NYoJwHd5caPXQyk0jJVIlc86Y4RPZjmajcHaNEYQ28aAlSmpUCtJFdgUwRdK0/VpH649SVVWHWUx2wrkBAtxk1a+lI+qSeCx60qpN0lAIaUmLtJJ7gSEz4ADwqavFV38OgEFBVP2gRzsQRrRrLEwaHDJzTTvDsgi1DTbeBbAIPCjkrk1vA4GVAd/sNGYPAU2drbGHneKmIi1MGsLXZwM0y2WBFaKSKbDCxUTzAigioIJI0id9JttNqSO0Dc7xwvPsq34DBBWYHWLHgaT9MMKEpAuTl3mbyZgG4pKhJsjGOIJykjsnS5sCZAimezOljKFqaWFZ5yFRAKRftH0pJsN00iwaSkhU9qJsdBB58vVQOObSE5soK87iiSO0e1x5XPnU7aXFadn41nEuHRCcpkCUzBUJynS0Ejh41VcX1bbxBJCTMQJ1UdZjcKh2TtUIUqYzKEJISCUxfMJsBpS7aOIzqn/ekJdQ72vtI4gNtqcSUNDKgBCgqIAMmIJhI3+2uA0CY+ZpVhxcU6wyLKO8TWXJXpfBw/G2xbOjPSX6M0ES3EkqnPMk8dOA8BT3E9OmlNryuNBSklPpEG43AjW9eXMrKwRQIbGblMVtLqPMznllavS9rpgCUkwBKYI0g3pc5t1aMysx7PonWDa4BEaTVaOKKFRQu09oFfzuo3srJDfoptUh5wLVmSU2zRbKbR4KIqw7N2gguJlWqSki0Zt0zoJ9tq8/2a7lM+FMsBjsrufSAoiOOUxcg0rj7Ey9PZOjmKzYdBBF8/O+dU+uspV+TxROz2Tzd9T7lZVSaibl7NcWr6xf7avxGo5rWKc+tcB++r8RrkrqmbuaiUawqrhR3DWgwjplVT4Tf31vJeiWU0g2BWymuwKkDdMFe1mMzSh3HyP+9V9p3LCVpSpG7NqnfZXCd2l6uTjUgikrmCvS0cU53BqUTlBAmwPCm2zsKoainqMGBuqZLHKg9oGEUcymtJaqVKIpkKaqUihUripA5RA6XQrgohRqFcU6TezXQCqaQ9M8UJTcWAN5ixNMusCc1/61Reme0ApWUGbD3/GpVJ7QKxAK5i0C26Du9dR7c2W+YKWnCMy1SlJIgzewvNrUBh15svGPOCYHsq4DpPh0IJSlwOCCBAjsXJmeA4VDa308/OwsWDIw2I4j6l3/AE1A60pMAghVwUmQoGYgg6GvYMftvEYrBf8AIrAxAH1ogheUpUCG1RAVOWDI0N68txfXFwh3OrEZ4Vm7Sy5muDxVmtVVlIedJujZ2fiW2VOh0qQXJCSiAFFMZSo/dNT4DDqchtEArISJ0lVhO8C/Cku1No4p55tWMKutS3lBWnKso6xZGZMCO1mGgsBxp7sR8pUhaU51IWlSUzGYgyEzzIjxrDln5R6/wc/6GQpjoNiwdWdIMKV70ChdrdFcRh21PLSClF1EKSYGkxM1bsB0sxBeSh3Zz7eZSUlUqKU5lRJPVxA333Vc1hKgUkBQIggwQQdxB1Fb6jyPOx80YrE5lEgmhlOV9CYnorgj/wDUw47m0AeoVRul/QVJcDmH6lCISktejeTmXm0jTnR0JjllfTztgwmeNddZVj/4baRAexSEgaoaSVnS/aVAHka0l/ZzWjS3iNC6uQf3EQnzmp8o3nx8/wDLU/l6D+ThX/pzHe7/AJ7lZTDoRtQOYJpSGm0JJchKUgAAOrGg7p8ayrYWSXt1j0guL/bV+I0MEnjRmMH1i/21fiNRBNNm0kWrpLUVIkVKlNBhSi9ENJra0102KA2lFdgV0K6pk5IoZ5q80VNcLvQYYNV0G63NZmpBrLXKxXYVXKjQECq2lVbUajUaDT56GedrS3KEWSZO4a0BDi3LHdFebdIXpdMGrZ0gxhSlWXeK8+dVJkmaSvoZh3iI5f6v6mrDs3Yhxb6cOlfVlZczLjNGQFWkidI131U0KirtgdsIbLvaWhxGeAkQdScwcFxqahc9xeuivQ8YGVF1TrhGXNGVOWZAyEm4ved9MH+j6FOdallsug5grKnNm4zGvOhejW2C8l0XUllSEIWolSly0laipR1IUojwFb2viXFDKFKCd4BInyq/WmXsm6a7LSWnHHWYeS32HAb9g5spAMaZteNVHYD17G4IMd1WV/ZCVJIzuIzWMpCxfXQg1UNjqyuFBkEEpMcrH2Vhy/u9P4GXeD0TE9LcOLqJSfuxeTuA30IrpI4sgM4dwk71DIO/tRU2wmGUoSVAynNnygBSzJIzOaxEaUP0SxYcxuKcclSWFqyoB1uQlPdJHlVy3Kb258rjx53GY9fuabP6P418y6+yyODaVOKjvOUe2o+kf5NicO4pt/EOPpSVt5ijIsi+SMoym0a8Ksb+28qrAZjdUaJJ3Rv9dSMbUeWR/aKTIskBPlN55eMUTGb2zvyeTWt+nzltbZmIZVlfadbURIDiVAkTEidaXlJFor6W6VbIYxbYZxCSCRmZcgpKVERcAiBaCkfCvIXfyd4ggKQpBcSS24gnLlUmQohZsRItyvV9Mr79rl+Tf/45j/y/57lbpx0I6Mvs4JltxKQoZyYUCO06tQv3KFZTSDx6lda5c+mvh941w24ob57/AI1xtFX1rl/7xf4jUKHOdMjRl2e+iU0ubVoaLQ7QEizeum6jUuukGghNamuM1aUaYdE0I5ieFSrVSZ16imO66th2lP0g10MUeVI9GqnagXiaAVip31ouUDQpeLoLE7TAqHELqvbYdsb0j0PxO30j7VdYfpM0BClESCPPWvPXyZmaHUSaCW93DqdLnVS82kCSmCvtaHIDJvawqvP7MeTqy6P/ABrjzirV+SduXcQeCEetR+FentqUN5pHt8+qbKfSBT+0CPbVnZwLpUhbTSnELQFlxKFKhSkyUSDBIBHnXrylGh3nyhNhxsI9go0JbC7oxhXWcKhDoCVBSjlkGEk2mLTqfGmDyd9KWdq3JWFAbiRb1VNiccSmRBHfT+i7reOVArz3bqMmJCxIC+14iAr3HxqyY3GPEHsHLyINvA0k2o0p1OWBmHaiRPlPAVll7dHBl45SnDOKIbzi6SJ7qS9GNqlOLcGgdUb/AKwUSJ46miOjWJCklpR1tBqu7XZcwz9tEqzJPFM2v6qz4b3i7P8A0OHrlnV7/l6zg3QFSpagZ+zM+dOWsWkHNnWco1Vltv1I9etU7ZW0kutpWk2UPI7waeMPpA7cGNL2gjh761leWe9KsYpSWgPRIzg6TNgDFiQKSIxIbWVKEpcR208SBEibaCD3imrWORiWuqIP1cZbdq4sY4XvVM6V7QDLaUOGFdYnKkzJCvSgWtZJn9UU85uNeHKTLV6r0jZOOUtpKpic0CBYZiAPKKylfRt+cM2Y+9+NVZVTpkqG0V/Wu/8AcX+M1C3icpuL7uXfzozGoAceg9rOuCd/bMgcKTuCDemRk3iJuTRTWIHGkWfnRLDnnQZ2l6iG3KTtu6UUh6mRh1taW5QSXq2p6gJlUuxmGP2aJ6yuVKvSMgdCkneKGc2hxp1jjINI8QwDrQcrG9ob7VOnaQ4UvW2EifbSvHYkp0igznG7VgG1qrmL2opUwBFLXsatd91RFSvmKQ3E8Se/cBr5U32R0PxGIMwGkfedMGOSPSPkO+l/R9RGIZIurOAP3pTH+KvSVJKCQtJSo3IMgxusdKCOejewGsG1kblRJlazqoxA00A3Cm0CqgH4333bqmRjFjRSvM0tBaqwtiq63tFfE0Ujax3x5fCjVM3VhEHdUB2Q1rlE8RY+YqBvaZPDwqYY7kb1OqHX5tRpHrNQDYGHBkNJnjF/OiPpifHwqZOIRzHeCKNU3nHS/YxwryX2xDSzoNEr4dxi3jRrAaxaL7rKjUDjG+rxjMK082pty6FCCL+BB3Hga8sxGHXs/E5SSUH0Fblp5jcRvFZ54/cel8bnmWP6WfVWPDdC3Gjmw76cqrlKkkpVzsfXRTuzcSlJOVBygk5VE2A3ApovYu1RAIMoOoGqTxHLiKeB9BE5gQe+CKeN8nJz/Hy4ctXr6rz53bDqAcjSQoT21KUiBCibWmyV2P3aqu0NmPurK3FZl3FiLQVdlIBMXSRHMcavrmFhRBQbKMEaGFdlVu4HX7SqF+hji4Lb5OiRB9LXsoPek/erXpzLL0FW4MC0FwVDrATe8OrANxwAvWU16MYYfRkWBuuJSNOsXA00Gg5CsqiVLHqh52Cf7RfH7540KtwnW/f82re0j9e7/wBxz8aqgJpbEiVOHSqctlaxx7q5Q7F6jWbSPSFx8KFxOKntjfZQ4HjS8j0K+nXijGcRVRx2NyqEam8+6icJj1GPGnsj/wCmidakRipqmN4khRvypnhcdS8laWhOJrXX2JpE5tNKRcjSajXtKW0QDKrwN8m3uouQ0a4rFjeaGceHGqttDFqDsKJGUwoa6G+lcPYheaEyUi43+ynsaWHFrBsbg6eNJMfhYNriJjfp7KY7Dd6wELICdATGvATcf1rMTstfWFQWlQSCSE62GkCpysOQpw+CC+1Ai9uBGvxrrGbLTa8fO+mWzkmcwiU6pUBpv7jBqF7EgEhJNgddJGmvOspvfpV1olwuHUk5k2KcqgRxgFPjevXVNJxCUuJTlC0pNipRuOZkjXyrzFtuBzMKmfAeNet/kvAewykKCVdWowJuARmBHjm8U1tZfpH0rWLwmUkKNuI05LHH4d1L1YkoVlUYItb5uOdej9JejZSnOm6RPZ+0JGuXw0Bv5V5XtxspV+yLfsTp+6T5UQGicZzotjHWvVXwiwqBMSQLUU24e1GgISPEnd4UVUW3DvJJA3nh7qMLXePD31XcC5EcSDyFOPzh2UjUCp2ehYJGgFtY18zUoJtpfnS5vGoO+Pn41MHwdD8+2q2WhjajoJ+fGhNqbOQ+2W3BINxFlBX3gdx9uldh68VMDwoL3HnjiH8A5lUJbJ7KxZKvgrlVr2XtRDgEKAURoY9VMsWwlxJQ4kKSdQdORqkbR6OPMqKsMSpI+xPbHcfte3vrLLj97xehxfLlx8OWbi6Zz/QwKhXBtBBtYQbnuqq7K6Uz2HZta9lg/PKrKziEqEoWFDnZXdIpzP8AdOfw/L8uL3Ft2CyOoRrqo2zDVaiTFarNhFXUJtvVvP31VqtduG8eUuq822m79e9f+9c/Gai66hdp4gDEP7gXnR3HrFQfjWs8jnv76yu9nEmJxmVJPCoQ6CQr7Log8lbj88DQuN7SCKB2W8VJU2ecciLj104LfbnaYMidQYPz4VLgF6d/uofaq5KVfeF+8WPrBreEXp31WkOXVwT3n2n+laGJIobFO9pX7R9p/pXOf57hS0exT7vZO8lMfxGPf7KuuDdDKEhCT1hAlV5J3i1o9K3dypH0VwBUsOzGU9lO9cC8DgOPLvq1updSfshu8Ak5iZ3QPm1RlTUfEMrzuqWntSokG3OxMb4vXeCYlWZZARmEaQq4/wAMG9WXaeFKwsqNgFcyk5ZkmdII1rjop0cXll1IUQZSkmyQR5Em5pzK6O69N4ENOOLEylCUgTlCcxm/A2FT4vDoSdYkQAnlXOL2G2hSsuaCe1cWnS3ATU2D2OSiQ4ZBtYG3v3d1RewrI2ikqSUgpIBzEWk806E29dQ4pMrUoWBVv47/AF0Li8EphZQuLTEWBHEVKnEkJCgk9nVZk66ayBy51rJPoRI4jLaIt5yZ09VXj8lm1Oqeyk9lyUqG8wkrtJF7GqC68VZbZQBEm5PaJ8bk1afycYFbz+dKT1bIJK73WoABIOh7JWT+742V6ewvbWS4gEeiZBmZHCx009RryzpzhgDnSB8QRBt3eyvSMW1kSTABJGY8QAd3H21UulDfWNgnSSPDL8+dLrtMebYI5XAknSTPhI9UUawAtF/tuEnumLeVALQQc15AKJMXKFRaORTR+DMZB90EnxsPbU1cM0mCO4+WgHlW1vGhXH4A4fPz4Vwpy1IxnW2rTeJINBl2uEuUGaDFnjUze1lJ5xScO1vraAsDe3/vCpxtZNvhVWzfMVhcv8/7bxRsWLHtPAYbESXEQrctJhY/e39xBqtPbDeZOZh1LieBOVfwV6qNbePj/T+lSJf5/PzFC8M8sP7aufQzFvHBtFxKgr6wEEHc6sD1AVlHdGXD9Gb/AH/8xVarST0yyzyuVtR4rY2HK3CWGSSpRJLaJJJkkmL3rY2Ph/0DP8tHwrKylURpWxcN/wBOz/LR8Kga2BhQqRhmAePVNz5xWVlEDHdgYUi+GYMExLTZ1id1YjYGFGmGY/lN/wCmsrKZI1dHsJJ/5XD6/om/9Nc/8O4T/pcP/Jb/ANNarKAfsbKYQMqGWkptZLaANBuA5nzqZzANW+qb/hT8KysrJSBzANEKBab0+4n4V1hsE2MkNoH7qfhWVlUE2I2cydWmzbehJ91CnZrI0abHchPwrKykEg2Rh3CjOwyuFSMzaFR3SLVJj8A0ppSVNtlMkQUpItyIrVZTgIXdg4U64Zj+U38Ku+xcC22yhLbaEJyg5UJSkX1sBFZWVomiMS0mPRHkKVYrBtlJBQgjmlPwrKylRCBzY+HJuwzqT/Zo1IF9OVba2Ph7/UM/y0fCsrKVUxzZGH/QM7v7tHwrZ2Rh/wBAz/LR8KyspBz+Z8P+gZ/lo+FZ+Z8P+gZ/lo+FZWUG6Gx8P+gZ/lo+Fcr2Ph/0DP8ALR8KysoDobIw/wCgZ/lo+FaOyMP+ga/lo+FZWUBJ+aMPH9g1/LR8K0dksfoGtf0aPhWVlAOsBhkJbAShIF7AAD0idBW6ysq0v//Z"/>
          <p:cNvSpPr>
            <a:spLocks noChangeAspect="1" noChangeArrowheads="1"/>
          </p:cNvSpPr>
          <p:nvPr/>
        </p:nvSpPr>
        <p:spPr bwMode="auto">
          <a:xfrm>
            <a:off x="1373981" y="5954"/>
            <a:ext cx="2286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534"/>
          </a:p>
        </p:txBody>
      </p:sp>
      <p:pic>
        <p:nvPicPr>
          <p:cNvPr id="275462" name="Picture 6" descr="https://encrypted-tbn0.gstatic.com/images?q=tbn:ANd9GcR-mg0zbxrw4ABzO3DCRYCmFIOtVZHoBcyUsvGm7uZ89Se4p9T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361" y="1707654"/>
            <a:ext cx="2046103" cy="141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5464" name="Picture 8" descr="http://www.valveindonesia.com/wp-content/uploads/2013/01/Online-Leak-Sealing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23" y="1724947"/>
            <a:ext cx="1861511" cy="1396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5466" name="Picture 10" descr="http://www.on-site-machining.be/nl/images/services/sealing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795" y="1714566"/>
            <a:ext cx="1861511" cy="1397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20" name="Picture 5" descr="CIMG0069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5367" y="1707654"/>
            <a:ext cx="1390934" cy="1413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CDDEA11-3965-4CE8-8A10-A6AB86A608E2}"/>
              </a:ext>
            </a:extLst>
          </p:cNvPr>
          <p:cNvSpPr/>
          <p:nvPr/>
        </p:nvSpPr>
        <p:spPr>
          <a:xfrm>
            <a:off x="123456" y="1162528"/>
            <a:ext cx="8841032" cy="335156"/>
          </a:xfrm>
          <a:prstGeom prst="rect">
            <a:avLst/>
          </a:prstGeom>
          <a:solidFill>
            <a:srgbClr val="E5CFBF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Fuite de bride</a:t>
            </a:r>
          </a:p>
        </p:txBody>
      </p:sp>
      <p:sp>
        <p:nvSpPr>
          <p:cNvPr id="10" name="ZoneTexte 9">
            <a:hlinkClick r:id="rId6" action="ppaction://hlinksldjump"/>
            <a:extLst>
              <a:ext uri="{FF2B5EF4-FFF2-40B4-BE49-F238E27FC236}">
                <a16:creationId xmlns:a16="http://schemas.microsoft.com/office/drawing/2014/main" id="{468E0F52-0F8B-4E26-BF78-656ABD8C4587}"/>
              </a:ext>
            </a:extLst>
          </p:cNvPr>
          <p:cNvSpPr txBox="1"/>
          <p:nvPr/>
        </p:nvSpPr>
        <p:spPr>
          <a:xfrm>
            <a:off x="328003" y="4802201"/>
            <a:ext cx="34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UV</a:t>
            </a:r>
          </a:p>
        </p:txBody>
      </p:sp>
      <p:sp>
        <p:nvSpPr>
          <p:cNvPr id="11" name="ZoneTexte 10">
            <a:hlinkClick r:id="rId7" action="ppaction://hlinksldjump"/>
            <a:extLst>
              <a:ext uri="{FF2B5EF4-FFF2-40B4-BE49-F238E27FC236}">
                <a16:creationId xmlns:a16="http://schemas.microsoft.com/office/drawing/2014/main" id="{C436B7B5-8CD3-489F-9540-E8D2F92925E1}"/>
              </a:ext>
            </a:extLst>
          </p:cNvPr>
          <p:cNvSpPr txBox="1"/>
          <p:nvPr/>
        </p:nvSpPr>
        <p:spPr>
          <a:xfrm>
            <a:off x="601607" y="4802201"/>
            <a:ext cx="3411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IR</a:t>
            </a:r>
          </a:p>
        </p:txBody>
      </p:sp>
      <p:sp>
        <p:nvSpPr>
          <p:cNvPr id="12" name="ZoneTexte 11">
            <a:hlinkClick r:id="rId8" action="ppaction://hlinksldjump"/>
            <a:extLst>
              <a:ext uri="{FF2B5EF4-FFF2-40B4-BE49-F238E27FC236}">
                <a16:creationId xmlns:a16="http://schemas.microsoft.com/office/drawing/2014/main" id="{558C5C71-D06F-4AF8-8905-76D77682FF1C}"/>
              </a:ext>
            </a:extLst>
          </p:cNvPr>
          <p:cNvSpPr txBox="1"/>
          <p:nvPr/>
        </p:nvSpPr>
        <p:spPr>
          <a:xfrm>
            <a:off x="1546849" y="4802201"/>
            <a:ext cx="4328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b="1" dirty="0">
                <a:solidFill>
                  <a:schemeClr val="bg1">
                    <a:lumMod val="85000"/>
                  </a:schemeClr>
                </a:solidFill>
              </a:rPr>
              <a:t>GAZ</a:t>
            </a:r>
          </a:p>
        </p:txBody>
      </p:sp>
      <p:pic>
        <p:nvPicPr>
          <p:cNvPr id="13" name="Image 12" descr="Une image contenant clipart&#10;&#10;Description générée automatiquement">
            <a:hlinkClick r:id="rId9" action="ppaction://hlinksldjump"/>
            <a:extLst>
              <a:ext uri="{FF2B5EF4-FFF2-40B4-BE49-F238E27FC236}">
                <a16:creationId xmlns:a16="http://schemas.microsoft.com/office/drawing/2014/main" id="{0CDE0B92-B795-4A8A-A020-4996A39D4B9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3" t="41289" r="26621" b="-7085"/>
          <a:stretch/>
        </p:blipFill>
        <p:spPr>
          <a:xfrm>
            <a:off x="223591" y="4765855"/>
            <a:ext cx="171945" cy="262639"/>
          </a:xfrm>
          <a:prstGeom prst="rect">
            <a:avLst/>
          </a:prstGeom>
        </p:spPr>
      </p:pic>
      <p:sp>
        <p:nvSpPr>
          <p:cNvPr id="14" name="ZoneTexte 13">
            <a:hlinkClick r:id="rId11" action="ppaction://hlinksldjump"/>
            <a:extLst>
              <a:ext uri="{FF2B5EF4-FFF2-40B4-BE49-F238E27FC236}">
                <a16:creationId xmlns:a16="http://schemas.microsoft.com/office/drawing/2014/main" id="{5AA40092-E2F2-4972-8D49-6D4908B251DF}"/>
              </a:ext>
            </a:extLst>
          </p:cNvPr>
          <p:cNvSpPr txBox="1"/>
          <p:nvPr/>
        </p:nvSpPr>
        <p:spPr>
          <a:xfrm>
            <a:off x="875211" y="4802201"/>
            <a:ext cx="46644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UV/IR</a:t>
            </a:r>
          </a:p>
        </p:txBody>
      </p:sp>
      <p:sp>
        <p:nvSpPr>
          <p:cNvPr id="15" name="ZoneTexte 14">
            <a:hlinkClick r:id="rId12" action="ppaction://hlinksldjump"/>
            <a:extLst>
              <a:ext uri="{FF2B5EF4-FFF2-40B4-BE49-F238E27FC236}">
                <a16:creationId xmlns:a16="http://schemas.microsoft.com/office/drawing/2014/main" id="{1C20E499-9B08-443C-8618-9E376770F513}"/>
              </a:ext>
            </a:extLst>
          </p:cNvPr>
          <p:cNvSpPr txBox="1"/>
          <p:nvPr/>
        </p:nvSpPr>
        <p:spPr>
          <a:xfrm>
            <a:off x="1274125" y="4814000"/>
            <a:ext cx="3402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00" b="1" dirty="0">
                <a:solidFill>
                  <a:schemeClr val="bg1"/>
                </a:solidFill>
              </a:rPr>
              <a:t>P°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E478F7-F4CD-B144-790D-DA148F2B8254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Etude de cas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F317425-1F34-2B75-202E-31EEB7099BE6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7" name="Rectangle 6">
              <a:hlinkClick r:id="rId9" action="ppaction://hlinksldjump"/>
              <a:extLst>
                <a:ext uri="{FF2B5EF4-FFF2-40B4-BE49-F238E27FC236}">
                  <a16:creationId xmlns:a16="http://schemas.microsoft.com/office/drawing/2014/main" id="{EBA85D05-1D07-E1F2-B316-C1315492A4F7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ZoneTexte 7">
              <a:hlinkClick r:id="rId6" action="ppaction://hlinksldjump"/>
              <a:extLst>
                <a:ext uri="{FF2B5EF4-FFF2-40B4-BE49-F238E27FC236}">
                  <a16:creationId xmlns:a16="http://schemas.microsoft.com/office/drawing/2014/main" id="{86BA44FC-DED3-ADBB-C882-F4FD5B2611D1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6" name="ZoneTexte 15">
              <a:hlinkClick r:id="rId7" action="ppaction://hlinksldjump"/>
              <a:extLst>
                <a:ext uri="{FF2B5EF4-FFF2-40B4-BE49-F238E27FC236}">
                  <a16:creationId xmlns:a16="http://schemas.microsoft.com/office/drawing/2014/main" id="{063B4A55-45ED-0334-D0F0-C798651FF082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7" name="ZoneTexte 16">
              <a:hlinkClick r:id="rId13" action="ppaction://hlinksldjump"/>
              <a:extLst>
                <a:ext uri="{FF2B5EF4-FFF2-40B4-BE49-F238E27FC236}">
                  <a16:creationId xmlns:a16="http://schemas.microsoft.com/office/drawing/2014/main" id="{B2647B1E-C723-517E-003D-E2E5C3E8B4DF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8" name="Image 17" descr="Une image contenant clipart&#10;&#10;Description générée automatiquement">
              <a:hlinkClick r:id="rId9" action="ppaction://hlinksldjump"/>
              <a:extLst>
                <a:ext uri="{FF2B5EF4-FFF2-40B4-BE49-F238E27FC236}">
                  <a16:creationId xmlns:a16="http://schemas.microsoft.com/office/drawing/2014/main" id="{F3840D8E-CA1F-9688-E20A-401051D97F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9" name="ZoneTexte 18">
              <a:hlinkClick r:id="rId11" action="ppaction://hlinksldjump"/>
              <a:extLst>
                <a:ext uri="{FF2B5EF4-FFF2-40B4-BE49-F238E27FC236}">
                  <a16:creationId xmlns:a16="http://schemas.microsoft.com/office/drawing/2014/main" id="{5A78C88E-877E-575B-B73C-FF8584160D34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12" action="ppaction://hlinksldjump"/>
              <a:extLst>
                <a:ext uri="{FF2B5EF4-FFF2-40B4-BE49-F238E27FC236}">
                  <a16:creationId xmlns:a16="http://schemas.microsoft.com/office/drawing/2014/main" id="{C7320535-F1FA-D4A1-306F-983B5D7154EB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131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4" descr="http://www.vecenergy.com/images/bVCY_SFMC_Diesel_IMG_291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96136" y="1966616"/>
            <a:ext cx="2750344" cy="2066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70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multi-IR</a:t>
            </a:r>
            <a:endParaRPr lang="en-US" dirty="0"/>
          </a:p>
        </p:txBody>
      </p:sp>
      <p:pic>
        <p:nvPicPr>
          <p:cNvPr id="87045" name="Picture 4" descr="http://rockcreteusa.com/websiteByGus/wp-content/uploads/2008/09/4-floor-drain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1210" y="1966616"/>
            <a:ext cx="27432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917ADD8-135A-489B-ACA8-A90E504C7ACC}"/>
              </a:ext>
            </a:extLst>
          </p:cNvPr>
          <p:cNvSpPr txBox="1"/>
          <p:nvPr/>
        </p:nvSpPr>
        <p:spPr>
          <a:xfrm>
            <a:off x="201514" y="1563638"/>
            <a:ext cx="86409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i="1" dirty="0"/>
              <a:t>Un système de drainage au sol par caniveau couvert collecte des écoulements d’éthanol, d’heptane, d’eau, de gazole, etc.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925C4DD-C615-0EC1-1247-43C8442BEC8C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Etude de cas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69464A-E850-FBEA-4D53-B519A8AFEDFF}"/>
              </a:ext>
            </a:extLst>
          </p:cNvPr>
          <p:cNvSpPr/>
          <p:nvPr/>
        </p:nvSpPr>
        <p:spPr>
          <a:xfrm>
            <a:off x="123456" y="1162528"/>
            <a:ext cx="8841032" cy="335156"/>
          </a:xfrm>
          <a:prstGeom prst="rect">
            <a:avLst/>
          </a:prstGeom>
          <a:solidFill>
            <a:srgbClr val="FFCC99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Feu partiellement caché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145FF5B-D0AF-E176-C864-42CE640A0929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3" name="Rectangle 22">
              <a:hlinkClick r:id="rId4" action="ppaction://hlinksldjump"/>
              <a:extLst>
                <a:ext uri="{FF2B5EF4-FFF2-40B4-BE49-F238E27FC236}">
                  <a16:creationId xmlns:a16="http://schemas.microsoft.com/office/drawing/2014/main" id="{39E4C421-9E00-1CD6-A05B-0BDA8BA74A2C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4" name="ZoneTexte 23">
              <a:hlinkClick r:id="rId5" action="ppaction://hlinksldjump"/>
              <a:extLst>
                <a:ext uri="{FF2B5EF4-FFF2-40B4-BE49-F238E27FC236}">
                  <a16:creationId xmlns:a16="http://schemas.microsoft.com/office/drawing/2014/main" id="{B52AA268-9CF7-6EA3-336B-0BB47B212576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5" name="ZoneTexte 24">
              <a:hlinkClick r:id="rId6" action="ppaction://hlinksldjump"/>
              <a:extLst>
                <a:ext uri="{FF2B5EF4-FFF2-40B4-BE49-F238E27FC236}">
                  <a16:creationId xmlns:a16="http://schemas.microsoft.com/office/drawing/2014/main" id="{3C50F4CF-7521-00A4-5E51-DEEC2F682F11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6" name="ZoneTexte 25">
              <a:hlinkClick r:id="rId7" action="ppaction://hlinksldjump"/>
              <a:extLst>
                <a:ext uri="{FF2B5EF4-FFF2-40B4-BE49-F238E27FC236}">
                  <a16:creationId xmlns:a16="http://schemas.microsoft.com/office/drawing/2014/main" id="{B8B2709D-E639-7F4B-66B6-CE835F0F6919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7" name="Image 26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B5B8BC87-D3F9-925D-2D3E-D26123BC4C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8" name="ZoneTexte 27">
              <a:hlinkClick r:id="rId9" action="ppaction://hlinksldjump"/>
              <a:extLst>
                <a:ext uri="{FF2B5EF4-FFF2-40B4-BE49-F238E27FC236}">
                  <a16:creationId xmlns:a16="http://schemas.microsoft.com/office/drawing/2014/main" id="{CA391FC7-6888-0C55-81BB-E3EC271512F3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9" name="ZoneTexte 28">
              <a:hlinkClick r:id="rId10" action="ppaction://hlinksldjump"/>
              <a:extLst>
                <a:ext uri="{FF2B5EF4-FFF2-40B4-BE49-F238E27FC236}">
                  <a16:creationId xmlns:a16="http://schemas.microsoft.com/office/drawing/2014/main" id="{7A3692DF-72DC-D8A4-6AD1-2E63BFE9F82D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48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4" descr="http://www.virent.com/News/media_kits/stock_photos/212-Fuel_barrels_ready_for_ship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91896" y="1905804"/>
            <a:ext cx="1720047" cy="2034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6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UV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DB390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IR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/</a:t>
            </a:r>
            <a:r>
              <a:rPr kumimoji="0" lang="fr-FR" sz="18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/>
                <a:ea typeface="+mj-ea"/>
                <a:cs typeface="+mj-cs"/>
              </a:rPr>
              <a:t> 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97CDE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multi-IR</a:t>
            </a:r>
            <a:endParaRPr lang="fr-FR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00200" y="320279"/>
            <a:ext cx="6172200" cy="85725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sz="3300" dirty="0">
              <a:latin typeface="+mj-lt"/>
              <a:ea typeface="+mj-ea"/>
              <a:cs typeface="+mj-cs"/>
            </a:endParaRPr>
          </a:p>
        </p:txBody>
      </p:sp>
      <p:pic>
        <p:nvPicPr>
          <p:cNvPr id="88069" name="Picture 2" descr="http://1.bp.blogspot.com/_IzZ9zHM6YVU/SRbGGcLvhGI/AAAAAAAAEmI/jhjlP_FHYHA/s400/BLEVE+D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59" y="1905804"/>
            <a:ext cx="2702122" cy="2034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070" name="Picture 6" descr="http://t1.gstatic.com/images?q=tbn:ANd9GcQmFWHQRmhR_7R_j-E8sLqMXF6kyYXc9w3jIpFDdmWv4DB6IjyJd6ALvL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3528" y="1873451"/>
            <a:ext cx="1368152" cy="1037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2D0864-2DD4-66DE-45F0-5F98041A823F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Etude de cas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7B8723-1052-1D36-D8B8-514B7D4269F7}"/>
              </a:ext>
            </a:extLst>
          </p:cNvPr>
          <p:cNvSpPr/>
          <p:nvPr/>
        </p:nvSpPr>
        <p:spPr>
          <a:xfrm>
            <a:off x="123456" y="1162528"/>
            <a:ext cx="8841032" cy="335156"/>
          </a:xfrm>
          <a:prstGeom prst="rect">
            <a:avLst/>
          </a:prstGeom>
          <a:solidFill>
            <a:srgbClr val="FF990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Feu empêché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5C04BA0F-F390-E8D8-C2D8-06F23DA8A744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2" name="Rectangle 21">
              <a:hlinkClick r:id="rId6" action="ppaction://hlinksldjump"/>
              <a:extLst>
                <a:ext uri="{FF2B5EF4-FFF2-40B4-BE49-F238E27FC236}">
                  <a16:creationId xmlns:a16="http://schemas.microsoft.com/office/drawing/2014/main" id="{77605CC3-A11B-4500-7094-C381221A7CF2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3" name="ZoneTexte 22">
              <a:hlinkClick r:id="rId7" action="ppaction://hlinksldjump"/>
              <a:extLst>
                <a:ext uri="{FF2B5EF4-FFF2-40B4-BE49-F238E27FC236}">
                  <a16:creationId xmlns:a16="http://schemas.microsoft.com/office/drawing/2014/main" id="{53D7EBC8-89BE-6991-5B00-77C9275EEAC3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4" name="ZoneTexte 23">
              <a:hlinkClick r:id="rId8" action="ppaction://hlinksldjump"/>
              <a:extLst>
                <a:ext uri="{FF2B5EF4-FFF2-40B4-BE49-F238E27FC236}">
                  <a16:creationId xmlns:a16="http://schemas.microsoft.com/office/drawing/2014/main" id="{A95F285E-2443-546D-BC1C-3FF47929E40D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5" name="ZoneTexte 24">
              <a:hlinkClick r:id="rId9" action="ppaction://hlinksldjump"/>
              <a:extLst>
                <a:ext uri="{FF2B5EF4-FFF2-40B4-BE49-F238E27FC236}">
                  <a16:creationId xmlns:a16="http://schemas.microsoft.com/office/drawing/2014/main" id="{2D7421FF-B3C6-8C9B-8745-59C8740B7412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6" name="Image 25" descr="Une image contenant clipart&#10;&#10;Description générée automatiquement">
              <a:hlinkClick r:id="rId6" action="ppaction://hlinksldjump"/>
              <a:extLst>
                <a:ext uri="{FF2B5EF4-FFF2-40B4-BE49-F238E27FC236}">
                  <a16:creationId xmlns:a16="http://schemas.microsoft.com/office/drawing/2014/main" id="{F159C4A9-1093-9A6A-5E96-1D93A86614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7" name="ZoneTexte 26">
              <a:hlinkClick r:id="rId11" action="ppaction://hlinksldjump"/>
              <a:extLst>
                <a:ext uri="{FF2B5EF4-FFF2-40B4-BE49-F238E27FC236}">
                  <a16:creationId xmlns:a16="http://schemas.microsoft.com/office/drawing/2014/main" id="{F6799091-AE81-CF74-45BD-0EF3288855C6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8" name="ZoneTexte 27">
              <a:hlinkClick r:id="rId12" action="ppaction://hlinksldjump"/>
              <a:extLst>
                <a:ext uri="{FF2B5EF4-FFF2-40B4-BE49-F238E27FC236}">
                  <a16:creationId xmlns:a16="http://schemas.microsoft.com/office/drawing/2014/main" id="{251FB8D7-2985-D8B0-9D65-8FA55264046C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62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Espace réservé pour une image  59" descr="Une image contenant neige, glace&#10;&#10;Description générée automatiquement">
            <a:extLst>
              <a:ext uri="{FF2B5EF4-FFF2-40B4-BE49-F238E27FC236}">
                <a16:creationId xmlns:a16="http://schemas.microsoft.com/office/drawing/2014/main" id="{93FBAB4B-D46C-1238-C87D-B490288CB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1" b="10041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7E6D2837-B05C-FC41-64C3-8AC080222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Solutions incendie</a:t>
            </a:r>
            <a:br>
              <a:rPr lang="fr-FR" dirty="0"/>
            </a:br>
            <a:r>
              <a:rPr lang="fr-FR" dirty="0"/>
              <a:t>risques spéciaux</a:t>
            </a:r>
          </a:p>
        </p:txBody>
      </p:sp>
      <p:sp>
        <p:nvSpPr>
          <p:cNvPr id="37" name="Espace réservé du texte 36">
            <a:extLst>
              <a:ext uri="{FF2B5EF4-FFF2-40B4-BE49-F238E27FC236}">
                <a16:creationId xmlns:a16="http://schemas.microsoft.com/office/drawing/2014/main" id="{080718A8-C3F9-F808-3E80-73826D34FE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8" name="Espace réservé du texte 37">
            <a:extLst>
              <a:ext uri="{FF2B5EF4-FFF2-40B4-BE49-F238E27FC236}">
                <a16:creationId xmlns:a16="http://schemas.microsoft.com/office/drawing/2014/main" id="{E78E2D22-55F0-6216-44E8-F448D4DCE44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8BB5687E-76C0-6A4A-9E9B-56E5C464C688}"/>
              </a:ext>
            </a:extLst>
          </p:cNvPr>
          <p:cNvGrpSpPr/>
          <p:nvPr/>
        </p:nvGrpSpPr>
        <p:grpSpPr>
          <a:xfrm>
            <a:off x="395536" y="4487126"/>
            <a:ext cx="2016224" cy="169277"/>
            <a:chOff x="395536" y="4500884"/>
            <a:chExt cx="2016224" cy="169277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642FA883-5FA0-2C2B-EADD-78A39577279B}"/>
                </a:ext>
              </a:extLst>
            </p:cNvPr>
            <p:cNvSpPr txBox="1"/>
            <p:nvPr/>
          </p:nvSpPr>
          <p:spPr>
            <a:xfrm>
              <a:off x="395536" y="4500884"/>
              <a:ext cx="2016224" cy="169277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500" i="1" dirty="0"/>
                <a:t>Visuels produits et solutions                                         (CARRIER)</a:t>
              </a:r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E95B765-97AD-CD5D-DB89-9908681AE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2418" y="4512863"/>
              <a:ext cx="686225" cy="145318"/>
            </a:xfrm>
            <a:prstGeom prst="rect">
              <a:avLst/>
            </a:prstGeom>
          </p:spPr>
        </p:pic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DC108675-DD0F-DCB1-5635-E0C52D003A7E}"/>
              </a:ext>
            </a:extLst>
          </p:cNvPr>
          <p:cNvSpPr txBox="1"/>
          <p:nvPr/>
        </p:nvSpPr>
        <p:spPr>
          <a:xfrm>
            <a:off x="3504706" y="4875298"/>
            <a:ext cx="1195625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500" i="1" dirty="0">
                <a:solidFill>
                  <a:schemeClr val="bg2">
                    <a:lumMod val="95000"/>
                  </a:schemeClr>
                </a:solidFill>
              </a:rPr>
              <a:t>Illustrations Adobe Stock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BB7433CE-76C2-9B83-C2FE-1C017A653199}"/>
              </a:ext>
            </a:extLst>
          </p:cNvPr>
          <p:cNvGrpSpPr/>
          <p:nvPr/>
        </p:nvGrpSpPr>
        <p:grpSpPr>
          <a:xfrm>
            <a:off x="481012" y="359196"/>
            <a:ext cx="2255758" cy="1393386"/>
            <a:chOff x="304681" y="176322"/>
            <a:chExt cx="2255758" cy="1393386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D582744-5F50-CDE7-627F-0FDFC3D34E01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B2C78AA0-B344-6A49-D759-0D7E821260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2F0F12FC-48AA-0206-945B-1A1D40E9C7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D2C6A0C6-CB4F-C10C-585B-32C5433338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0AC90E8-B0E3-7915-6347-DFF112F5E4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A709FC9B-4EDD-2CDF-5BD5-B86C66A297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8C46F986-3034-3C0D-ED21-80B6D52BA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E6446218-E667-F817-0B67-08D23AEBDBAC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B4DD3873-A608-6D8E-116B-558BC700BD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3B00DFF2-9A18-122B-B2EF-C94EE3B36B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FFBB790B-CB5A-0BEE-E60C-AF727BDD5C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111D9C3-8E85-29CA-DF2A-BAB98E76E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FA3FE89D-5506-E700-66AF-AB594EBCD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C0BDF787-E1B7-2C21-DAB8-F71D0C2E24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C918558E-6A3F-6A50-D96A-2D92008299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D6415A8A-1204-4FBA-2CC7-91D156B81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5A7B5CC-B02E-E37B-6E95-3D929B386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0" y="3134917"/>
            <a:ext cx="4971025" cy="1125140"/>
          </a:xfrm>
        </p:spPr>
        <p:txBody>
          <a:bodyPr/>
          <a:lstStyle/>
          <a:p>
            <a:r>
              <a:rPr lang="fr-FR" sz="1800" b="1" dirty="0"/>
              <a:t>Détection de gaz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A412EA6-9B94-5AF8-4E99-1878FFC74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43</a:t>
            </a:fld>
            <a:endParaRPr lang="en-US"/>
          </a:p>
        </p:txBody>
      </p:sp>
      <p:pic>
        <p:nvPicPr>
          <p:cNvPr id="3" name="Picture 2" descr="C:\Users\cliff.anderson\AppData\Local\Microsoft\Windows\Temporary Internet Files\Content.Outlook\EW3SSZDT\AC100_ATX10.jpg">
            <a:extLst>
              <a:ext uri="{FF2B5EF4-FFF2-40B4-BE49-F238E27FC236}">
                <a16:creationId xmlns:a16="http://schemas.microsoft.com/office/drawing/2014/main" id="{0BC32615-CD49-E682-D8C5-84CAAB265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20840" y="3516690"/>
            <a:ext cx="405337" cy="889713"/>
          </a:xfrm>
          <a:prstGeom prst="rect">
            <a:avLst/>
          </a:prstGeom>
          <a:noFill/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F71ABD0-B2C6-0F48-5BD5-985461B12891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36" name="Rectangle 35">
              <a:hlinkClick r:id="rId18" action="ppaction://hlinksldjump"/>
              <a:extLst>
                <a:ext uri="{FF2B5EF4-FFF2-40B4-BE49-F238E27FC236}">
                  <a16:creationId xmlns:a16="http://schemas.microsoft.com/office/drawing/2014/main" id="{E67F7AEE-F67C-ACF4-A2F5-87959B2A2F85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9" name="ZoneTexte 38">
              <a:hlinkClick r:id="rId19" action="ppaction://hlinksldjump"/>
              <a:extLst>
                <a:ext uri="{FF2B5EF4-FFF2-40B4-BE49-F238E27FC236}">
                  <a16:creationId xmlns:a16="http://schemas.microsoft.com/office/drawing/2014/main" id="{CCC1CFA4-56BF-13B2-7F9A-EA15ACCA7676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40" name="ZoneTexte 39">
              <a:hlinkClick r:id="rId20" action="ppaction://hlinksldjump"/>
              <a:extLst>
                <a:ext uri="{FF2B5EF4-FFF2-40B4-BE49-F238E27FC236}">
                  <a16:creationId xmlns:a16="http://schemas.microsoft.com/office/drawing/2014/main" id="{5356E71A-C199-2B7F-6D38-DDA2C40CB72D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41" name="ZoneTexte 40">
              <a:hlinkClick r:id="rId21" action="ppaction://hlinksldjump"/>
              <a:extLst>
                <a:ext uri="{FF2B5EF4-FFF2-40B4-BE49-F238E27FC236}">
                  <a16:creationId xmlns:a16="http://schemas.microsoft.com/office/drawing/2014/main" id="{B7DDD143-6892-9D88-F8D3-A6FBE9B9478B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42" name="Image 41" descr="Une image contenant clipart&#10;&#10;Description générée automatiquement">
              <a:hlinkClick r:id="rId18" action="ppaction://hlinksldjump"/>
              <a:extLst>
                <a:ext uri="{FF2B5EF4-FFF2-40B4-BE49-F238E27FC236}">
                  <a16:creationId xmlns:a16="http://schemas.microsoft.com/office/drawing/2014/main" id="{42EF5C61-7788-79DE-FBB8-1BD97C1C80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43" name="ZoneTexte 42">
              <a:hlinkClick r:id="rId23" action="ppaction://hlinksldjump"/>
              <a:extLst>
                <a:ext uri="{FF2B5EF4-FFF2-40B4-BE49-F238E27FC236}">
                  <a16:creationId xmlns:a16="http://schemas.microsoft.com/office/drawing/2014/main" id="{78434828-8978-4434-27DB-93B914BCE7C2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44" name="ZoneTexte 43">
              <a:hlinkClick r:id="rId24" action="ppaction://hlinksldjump"/>
              <a:extLst>
                <a:ext uri="{FF2B5EF4-FFF2-40B4-BE49-F238E27FC236}">
                  <a16:creationId xmlns:a16="http://schemas.microsoft.com/office/drawing/2014/main" id="{B1307984-F87B-C862-FC60-053DB83BF424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63599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dirty="0"/>
          </a:p>
        </p:txBody>
      </p:sp>
      <p:pic>
        <p:nvPicPr>
          <p:cNvPr id="1024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155153"/>
            <a:ext cx="4178250" cy="13527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81E56EE-D9F6-4D60-826E-84668B65D089}"/>
              </a:ext>
            </a:extLst>
          </p:cNvPr>
          <p:cNvSpPr txBox="1"/>
          <p:nvPr/>
        </p:nvSpPr>
        <p:spPr>
          <a:xfrm>
            <a:off x="4932040" y="1155153"/>
            <a:ext cx="3972417" cy="1384995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Gaz inflammables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Gaz combustibles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Gaz toxiques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Appauvrissement ou enrichissement en oxygène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A7ABF1-66AF-E8B3-9B2A-A1847D1E5228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Quels sont les gaz / vapeurs à risque ?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A98C28DE-0230-5982-4C12-4B5F88C3B7F9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5" name="Rectangle 4">
              <a:hlinkClick r:id="rId4" action="ppaction://hlinksldjump"/>
              <a:extLst>
                <a:ext uri="{FF2B5EF4-FFF2-40B4-BE49-F238E27FC236}">
                  <a16:creationId xmlns:a16="http://schemas.microsoft.com/office/drawing/2014/main" id="{FEE9012C-51E5-FE19-535A-EE8D76690F48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6" name="ZoneTexte 5">
              <a:hlinkClick r:id="rId5" action="ppaction://hlinksldjump"/>
              <a:extLst>
                <a:ext uri="{FF2B5EF4-FFF2-40B4-BE49-F238E27FC236}">
                  <a16:creationId xmlns:a16="http://schemas.microsoft.com/office/drawing/2014/main" id="{668F6046-E035-6C9B-5A0C-BF86F50DED37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6" name="ZoneTexte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23E0851C-31B1-146D-CB5B-F053FDA5ECD2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7" name="ZoneTexte 16">
              <a:hlinkClick r:id="rId7" action="ppaction://hlinksldjump"/>
              <a:extLst>
                <a:ext uri="{FF2B5EF4-FFF2-40B4-BE49-F238E27FC236}">
                  <a16:creationId xmlns:a16="http://schemas.microsoft.com/office/drawing/2014/main" id="{0FE4E2C4-8844-5BFB-B171-0AD95809684B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8" name="Image 17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DA8B885F-9416-ACFA-467B-8DA24FE9F9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9" name="ZoneTexte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C2A1831D-F937-3F7D-D0CF-579D0593BF18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10" action="ppaction://hlinksldjump"/>
              <a:extLst>
                <a:ext uri="{FF2B5EF4-FFF2-40B4-BE49-F238E27FC236}">
                  <a16:creationId xmlns:a16="http://schemas.microsoft.com/office/drawing/2014/main" id="{CAE3965E-9CB3-4623-B4EF-87C8B8D16277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412891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296" y="2555577"/>
            <a:ext cx="3438089" cy="20323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7AE92C2F-ADB2-417E-87D4-51BF55B9C177}"/>
              </a:ext>
            </a:extLst>
          </p:cNvPr>
          <p:cNvCxnSpPr>
            <a:cxnSpLocks/>
          </p:cNvCxnSpPr>
          <p:nvPr/>
        </p:nvCxnSpPr>
        <p:spPr>
          <a:xfrm>
            <a:off x="4786236" y="1612717"/>
            <a:ext cx="0" cy="270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D58BE619-6A1E-4BD4-A4CC-BE9B877884B3}"/>
              </a:ext>
            </a:extLst>
          </p:cNvPr>
          <p:cNvSpPr txBox="1"/>
          <p:nvPr/>
        </p:nvSpPr>
        <p:spPr>
          <a:xfrm>
            <a:off x="5268372" y="2393366"/>
            <a:ext cx="3694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i="1" dirty="0">
                <a:solidFill>
                  <a:schemeClr val="accent5">
                    <a:lumMod val="50000"/>
                  </a:schemeClr>
                </a:solidFill>
              </a:rPr>
              <a:t>DÉTECTION PAR BARRIÈRE LINÉAIRE</a:t>
            </a:r>
          </a:p>
          <a:p>
            <a:endParaRPr lang="fr-FR" sz="1200" dirty="0">
              <a:solidFill>
                <a:srgbClr val="002060"/>
              </a:solidFill>
            </a:endParaRPr>
          </a:p>
          <a:p>
            <a:r>
              <a:rPr lang="fr-FR" sz="1200" dirty="0">
                <a:solidFill>
                  <a:srgbClr val="002060"/>
                </a:solidFill>
              </a:rPr>
              <a:t>Détecte le gaz combustible entre deux points séparés (jusqu’à 200 mètres) ; </a:t>
            </a:r>
          </a:p>
          <a:p>
            <a:r>
              <a:rPr lang="fr-FR" sz="1200" dirty="0">
                <a:solidFill>
                  <a:srgbClr val="002060"/>
                </a:solidFill>
              </a:rPr>
              <a:t>Technologie infrarouge.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8C0611E2-D018-4BD8-AA56-01EA788B6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4839747" y="2600535"/>
            <a:ext cx="635794" cy="221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A6C6CB58-ED52-422B-84DA-2895856AC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20608" y="3662121"/>
            <a:ext cx="528637" cy="34290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05BCC1F-ECA8-489E-A28F-A54F61CB5A9B}"/>
              </a:ext>
            </a:extLst>
          </p:cNvPr>
          <p:cNvSpPr txBox="1"/>
          <p:nvPr/>
        </p:nvSpPr>
        <p:spPr>
          <a:xfrm>
            <a:off x="311550" y="1524729"/>
            <a:ext cx="421158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i="1" dirty="0">
                <a:solidFill>
                  <a:srgbClr val="002060"/>
                </a:solidFill>
              </a:rPr>
              <a:t>Systèmes éprouvés de détection de gaz dangereux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i="1" dirty="0">
                <a:solidFill>
                  <a:srgbClr val="002060"/>
                </a:solidFill>
              </a:rPr>
              <a:t>Offrent le plus haut niveau de protection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i="1" dirty="0">
                <a:solidFill>
                  <a:srgbClr val="002060"/>
                </a:solidFill>
              </a:rPr>
              <a:t>Pour les personnes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i="1" dirty="0">
                <a:solidFill>
                  <a:srgbClr val="002060"/>
                </a:solidFill>
              </a:rPr>
              <a:t>Pour les process et les biens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i="1" dirty="0">
                <a:solidFill>
                  <a:srgbClr val="002060"/>
                </a:solidFill>
              </a:rPr>
              <a:t>Dans les environnements les plus extrêmes :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A6658E-DC53-92EC-26E1-2882F15EA60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Introduction aux produits : technologies multiples de détection de gaz</a:t>
            </a: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C9BD71-F80E-E06D-B608-4910982490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865" y="1155153"/>
            <a:ext cx="1224951" cy="371062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F0728D51-7DC0-C1D7-7637-A7189CADA2F1}"/>
              </a:ext>
            </a:extLst>
          </p:cNvPr>
          <p:cNvSpPr txBox="1"/>
          <p:nvPr/>
        </p:nvSpPr>
        <p:spPr>
          <a:xfrm>
            <a:off x="5268372" y="1156758"/>
            <a:ext cx="36942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DÉTECTION PONCTUELLE DE GAZ :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Détecte les gaz toxiques ou combustibles ;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Utilise la technologie électrochimique, catalytique, infrarouge ou NTMOS.</a:t>
            </a:r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CD298384-7034-EC64-2AAE-B6DD94962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1193" y="1143871"/>
            <a:ext cx="257175" cy="2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809EBAA-5405-7D44-CEC3-1BB6B949432F}"/>
              </a:ext>
            </a:extLst>
          </p:cNvPr>
          <p:cNvSpPr txBox="1"/>
          <p:nvPr/>
        </p:nvSpPr>
        <p:spPr>
          <a:xfrm>
            <a:off x="5508104" y="3662121"/>
            <a:ext cx="34545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DÉTECTION ACOUSTIQUE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Détecte des fuites de gaz pressurisé instantanément, sans contact, quelle que soit la direction du vent.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61AD6D-AF3A-EBF7-36D6-23F20B4E41A0}"/>
              </a:ext>
            </a:extLst>
          </p:cNvPr>
          <p:cNvSpPr/>
          <p:nvPr/>
        </p:nvSpPr>
        <p:spPr>
          <a:xfrm>
            <a:off x="4913611" y="3662121"/>
            <a:ext cx="4050877" cy="11418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F825F2-962B-75F4-60DB-4F64BEF5E5E3}"/>
              </a:ext>
            </a:extLst>
          </p:cNvPr>
          <p:cNvSpPr/>
          <p:nvPr/>
        </p:nvSpPr>
        <p:spPr>
          <a:xfrm>
            <a:off x="4911756" y="2393366"/>
            <a:ext cx="4050877" cy="11418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CEA7EE0-3028-D32A-B960-2365DDBBA520}"/>
              </a:ext>
            </a:extLst>
          </p:cNvPr>
          <p:cNvSpPr/>
          <p:nvPr/>
        </p:nvSpPr>
        <p:spPr>
          <a:xfrm>
            <a:off x="4911755" y="1156758"/>
            <a:ext cx="4050877" cy="1141877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5297" name="Groupe 55296">
            <a:extLst>
              <a:ext uri="{FF2B5EF4-FFF2-40B4-BE49-F238E27FC236}">
                <a16:creationId xmlns:a16="http://schemas.microsoft.com/office/drawing/2014/main" id="{C1993E34-7ED4-70E1-6D3C-A898607FF636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55299" name="Rectangle 55298">
              <a:hlinkClick r:id="rId7" action="ppaction://hlinksldjump"/>
              <a:extLst>
                <a:ext uri="{FF2B5EF4-FFF2-40B4-BE49-F238E27FC236}">
                  <a16:creationId xmlns:a16="http://schemas.microsoft.com/office/drawing/2014/main" id="{552F66FD-079E-8252-3F92-3D436487C434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55301" name="ZoneTexte 55300">
              <a:hlinkClick r:id="rId8" action="ppaction://hlinksldjump"/>
              <a:extLst>
                <a:ext uri="{FF2B5EF4-FFF2-40B4-BE49-F238E27FC236}">
                  <a16:creationId xmlns:a16="http://schemas.microsoft.com/office/drawing/2014/main" id="{196808AB-6BB7-EFAD-4D24-4321964780C0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55302" name="ZoneTexte 55301">
              <a:hlinkClick r:id="rId9" action="ppaction://hlinksldjump"/>
              <a:extLst>
                <a:ext uri="{FF2B5EF4-FFF2-40B4-BE49-F238E27FC236}">
                  <a16:creationId xmlns:a16="http://schemas.microsoft.com/office/drawing/2014/main" id="{C54DB470-BC62-CD8E-FA83-ACEF60CF00D6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55303" name="ZoneTexte 55302">
              <a:hlinkClick r:id="rId10" action="ppaction://hlinksldjump"/>
              <a:extLst>
                <a:ext uri="{FF2B5EF4-FFF2-40B4-BE49-F238E27FC236}">
                  <a16:creationId xmlns:a16="http://schemas.microsoft.com/office/drawing/2014/main" id="{3ABB3E24-CFC9-EB89-10E5-AAE6C70E1B49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55304" name="Image 55303" descr="Une image contenant clipart&#10;&#10;Description générée automatiquement">
              <a:hlinkClick r:id="rId7" action="ppaction://hlinksldjump"/>
              <a:extLst>
                <a:ext uri="{FF2B5EF4-FFF2-40B4-BE49-F238E27FC236}">
                  <a16:creationId xmlns:a16="http://schemas.microsoft.com/office/drawing/2014/main" id="{CDCD05B2-3BE9-2B55-CEFB-E7A348ABD0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55305" name="ZoneTexte 55304">
              <a:hlinkClick r:id="rId12" action="ppaction://hlinksldjump"/>
              <a:extLst>
                <a:ext uri="{FF2B5EF4-FFF2-40B4-BE49-F238E27FC236}">
                  <a16:creationId xmlns:a16="http://schemas.microsoft.com/office/drawing/2014/main" id="{DACE84CD-760C-D06D-F43C-584D241B83EA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55306" name="ZoneTexte 55305">
              <a:hlinkClick r:id="rId13" action="ppaction://hlinksldjump"/>
              <a:extLst>
                <a:ext uri="{FF2B5EF4-FFF2-40B4-BE49-F238E27FC236}">
                  <a16:creationId xmlns:a16="http://schemas.microsoft.com/office/drawing/2014/main" id="{B0EC5711-3A33-A742-57B9-D14803E6918E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08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BD8D82-FC99-4CD9-AEF2-95C0830A8658}"/>
              </a:ext>
            </a:extLst>
          </p:cNvPr>
          <p:cNvSpPr/>
          <p:nvPr/>
        </p:nvSpPr>
        <p:spPr>
          <a:xfrm>
            <a:off x="123456" y="1155153"/>
            <a:ext cx="8841031" cy="33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Fonctionnement du capteur de gaz IR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89A185E-A511-5E5B-0D18-3122D9DB9AF9}"/>
              </a:ext>
            </a:extLst>
          </p:cNvPr>
          <p:cNvGrpSpPr/>
          <p:nvPr/>
        </p:nvGrpSpPr>
        <p:grpSpPr>
          <a:xfrm>
            <a:off x="971600" y="1677808"/>
            <a:ext cx="7474688" cy="2838158"/>
            <a:chOff x="971600" y="1677808"/>
            <a:chExt cx="7474688" cy="2838158"/>
          </a:xfrm>
        </p:grpSpPr>
        <p:sp>
          <p:nvSpPr>
            <p:cNvPr id="33" name="Litebulb">
              <a:extLst>
                <a:ext uri="{FF2B5EF4-FFF2-40B4-BE49-F238E27FC236}">
                  <a16:creationId xmlns:a16="http://schemas.microsoft.com/office/drawing/2014/main" id="{C01B628E-9222-44E8-805B-AED3F7893477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895080" y="3724772"/>
              <a:ext cx="457200" cy="492919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556 w 21600"/>
                <a:gd name="T13" fmla="*/ 2188 h 21600"/>
                <a:gd name="T14" fmla="*/ 18277 w 21600"/>
                <a:gd name="T15" fmla="*/ 92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CC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black"/>
                </a:solidFill>
                <a:latin typeface="Arial"/>
                <a:ea typeface="+mn-ea"/>
              </a:endParaRPr>
            </a:p>
          </p:txBody>
        </p:sp>
        <p:sp>
          <p:nvSpPr>
            <p:cNvPr id="34" name="Oval 28">
              <a:extLst>
                <a:ext uri="{FF2B5EF4-FFF2-40B4-BE49-F238E27FC236}">
                  <a16:creationId xmlns:a16="http://schemas.microsoft.com/office/drawing/2014/main" id="{DB520321-AA89-46A8-8628-5D8E93FA1431}"/>
                </a:ext>
              </a:extLst>
            </p:cNvPr>
            <p:cNvSpPr/>
            <p:nvPr/>
          </p:nvSpPr>
          <p:spPr>
            <a:xfrm>
              <a:off x="2855790" y="2817516"/>
              <a:ext cx="100012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5" name="Oval 29">
              <a:extLst>
                <a:ext uri="{FF2B5EF4-FFF2-40B4-BE49-F238E27FC236}">
                  <a16:creationId xmlns:a16="http://schemas.microsoft.com/office/drawing/2014/main" id="{F4DE755F-2C04-4FE6-BA36-AF6E2285445D}"/>
                </a:ext>
              </a:extLst>
            </p:cNvPr>
            <p:cNvSpPr/>
            <p:nvPr/>
          </p:nvSpPr>
          <p:spPr>
            <a:xfrm>
              <a:off x="2841503" y="3046116"/>
              <a:ext cx="107156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6" name="Pentagon 20">
              <a:extLst>
                <a:ext uri="{FF2B5EF4-FFF2-40B4-BE49-F238E27FC236}">
                  <a16:creationId xmlns:a16="http://schemas.microsoft.com/office/drawing/2014/main" id="{F299876D-A1FC-433B-9FEB-BB46EDB0A6B9}"/>
                </a:ext>
              </a:extLst>
            </p:cNvPr>
            <p:cNvSpPr/>
            <p:nvPr/>
          </p:nvSpPr>
          <p:spPr>
            <a:xfrm rot="21180691">
              <a:off x="3627315" y="3683719"/>
              <a:ext cx="417910" cy="265509"/>
            </a:xfrm>
            <a:prstGeom prst="homePlate">
              <a:avLst/>
            </a:prstGeom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7" name="Oval 5">
              <a:extLst>
                <a:ext uri="{FF2B5EF4-FFF2-40B4-BE49-F238E27FC236}">
                  <a16:creationId xmlns:a16="http://schemas.microsoft.com/office/drawing/2014/main" id="{270E55B9-44E8-4E58-9AD4-E840E3C49D97}"/>
                </a:ext>
              </a:extLst>
            </p:cNvPr>
            <p:cNvSpPr/>
            <p:nvPr/>
          </p:nvSpPr>
          <p:spPr>
            <a:xfrm>
              <a:off x="7056315" y="2858616"/>
              <a:ext cx="228600" cy="1085850"/>
            </a:xfrm>
            <a:prstGeom prst="ellipse">
              <a:avLst/>
            </a:prstGeom>
            <a:gradFill>
              <a:gsLst>
                <a:gs pos="0">
                  <a:srgbClr val="E6DCAC"/>
                </a:gs>
                <a:gs pos="12000">
                  <a:srgbClr val="E6D78A"/>
                </a:gs>
                <a:gs pos="30000">
                  <a:srgbClr val="C7AC4C"/>
                </a:gs>
                <a:gs pos="45000">
                  <a:srgbClr val="E6D78A"/>
                </a:gs>
                <a:gs pos="77000">
                  <a:srgbClr val="C7AC4C"/>
                </a:gs>
                <a:gs pos="100000">
                  <a:srgbClr val="E6DCAC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8" name="Pentagon 16">
              <a:extLst>
                <a:ext uri="{FF2B5EF4-FFF2-40B4-BE49-F238E27FC236}">
                  <a16:creationId xmlns:a16="http://schemas.microsoft.com/office/drawing/2014/main" id="{65F352A2-C31A-4421-A79A-3BA9EC608552}"/>
                </a:ext>
              </a:extLst>
            </p:cNvPr>
            <p:cNvSpPr/>
            <p:nvPr/>
          </p:nvSpPr>
          <p:spPr>
            <a:xfrm rot="11079387">
              <a:off x="2867697" y="3086025"/>
              <a:ext cx="581025" cy="132159"/>
            </a:xfrm>
            <a:prstGeom prst="homePlat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39" name="Pentagon 17">
              <a:extLst>
                <a:ext uri="{FF2B5EF4-FFF2-40B4-BE49-F238E27FC236}">
                  <a16:creationId xmlns:a16="http://schemas.microsoft.com/office/drawing/2014/main" id="{D9186513-391F-4BFD-BAB5-426C54B007B3}"/>
                </a:ext>
              </a:extLst>
            </p:cNvPr>
            <p:cNvSpPr/>
            <p:nvPr/>
          </p:nvSpPr>
          <p:spPr>
            <a:xfrm rot="11079387">
              <a:off x="2886747" y="2852663"/>
              <a:ext cx="566737" cy="139303"/>
            </a:xfrm>
            <a:prstGeom prst="homePlate">
              <a:avLst/>
            </a:prstGeom>
            <a:solidFill>
              <a:srgbClr val="FFFF00"/>
            </a:solidFill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0" name="Oval 18">
              <a:extLst>
                <a:ext uri="{FF2B5EF4-FFF2-40B4-BE49-F238E27FC236}">
                  <a16:creationId xmlns:a16="http://schemas.microsoft.com/office/drawing/2014/main" id="{018BC840-6477-434E-9BD7-C0E90073A277}"/>
                </a:ext>
              </a:extLst>
            </p:cNvPr>
            <p:cNvSpPr/>
            <p:nvPr/>
          </p:nvSpPr>
          <p:spPr>
            <a:xfrm>
              <a:off x="3855915" y="2229966"/>
              <a:ext cx="400050" cy="2286000"/>
            </a:xfrm>
            <a:prstGeom prst="ellipse">
              <a:avLst/>
            </a:prstGeom>
            <a:gradFill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1" name="Pentagon 7">
              <a:extLst>
                <a:ext uri="{FF2B5EF4-FFF2-40B4-BE49-F238E27FC236}">
                  <a16:creationId xmlns:a16="http://schemas.microsoft.com/office/drawing/2014/main" id="{8C25FE69-3C14-45CF-AE3C-57D84F804943}"/>
                </a:ext>
              </a:extLst>
            </p:cNvPr>
            <p:cNvSpPr/>
            <p:nvPr/>
          </p:nvSpPr>
          <p:spPr>
            <a:xfrm rot="11148334">
              <a:off x="4069038" y="3139603"/>
              <a:ext cx="2901553" cy="232172"/>
            </a:xfrm>
            <a:prstGeom prst="homePlate">
              <a:avLst/>
            </a:prstGeom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2" name="Pentagon 19">
              <a:extLst>
                <a:ext uri="{FF2B5EF4-FFF2-40B4-BE49-F238E27FC236}">
                  <a16:creationId xmlns:a16="http://schemas.microsoft.com/office/drawing/2014/main" id="{EC4267DE-321A-4B45-9423-B58C299BB280}"/>
                </a:ext>
              </a:extLst>
            </p:cNvPr>
            <p:cNvSpPr/>
            <p:nvPr/>
          </p:nvSpPr>
          <p:spPr>
            <a:xfrm rot="11148334">
              <a:off x="3524922" y="2932434"/>
              <a:ext cx="338137" cy="259556"/>
            </a:xfrm>
            <a:prstGeom prst="homePlate">
              <a:avLst/>
            </a:prstGeom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3" name="Pentagon 6">
              <a:extLst>
                <a:ext uri="{FF2B5EF4-FFF2-40B4-BE49-F238E27FC236}">
                  <a16:creationId xmlns:a16="http://schemas.microsoft.com/office/drawing/2014/main" id="{123B8268-4D6D-424C-A8B8-04451B6422A2}"/>
                </a:ext>
              </a:extLst>
            </p:cNvPr>
            <p:cNvSpPr/>
            <p:nvPr/>
          </p:nvSpPr>
          <p:spPr>
            <a:xfrm rot="21180691">
              <a:off x="4078563" y="3443213"/>
              <a:ext cx="3050381" cy="266700"/>
            </a:xfrm>
            <a:prstGeom prst="homePlate">
              <a:avLst/>
            </a:prstGeom>
            <a:gradFill>
              <a:gsLst>
                <a:gs pos="0">
                  <a:srgbClr val="FF3399"/>
                </a:gs>
                <a:gs pos="25000">
                  <a:srgbClr val="FF6633"/>
                </a:gs>
                <a:gs pos="50000">
                  <a:srgbClr val="FFFF00"/>
                </a:gs>
                <a:gs pos="75000">
                  <a:srgbClr val="01A78F"/>
                </a:gs>
                <a:gs pos="100000">
                  <a:srgbClr val="3366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44" name="TextBox 22">
              <a:extLst>
                <a:ext uri="{FF2B5EF4-FFF2-40B4-BE49-F238E27FC236}">
                  <a16:creationId xmlns:a16="http://schemas.microsoft.com/office/drawing/2014/main" id="{9D20175B-4CCC-4B13-82D4-A8B9F55E25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00" y="3962499"/>
              <a:ext cx="158417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000" dirty="0">
                  <a:solidFill>
                    <a:srgbClr val="002060"/>
                  </a:solidFill>
                  <a:latin typeface="Arial"/>
                  <a:ea typeface="+mn-ea"/>
                </a:rPr>
                <a:t>Source de lumière</a:t>
              </a:r>
            </a:p>
          </p:txBody>
        </p:sp>
        <p:sp>
          <p:nvSpPr>
            <p:cNvPr id="45" name="Cloud 23">
              <a:extLst>
                <a:ext uri="{FF2B5EF4-FFF2-40B4-BE49-F238E27FC236}">
                  <a16:creationId xmlns:a16="http://schemas.microsoft.com/office/drawing/2014/main" id="{C2781690-9508-41C5-9510-8C1BFFB988E5}"/>
                </a:ext>
              </a:extLst>
            </p:cNvPr>
            <p:cNvSpPr/>
            <p:nvPr/>
          </p:nvSpPr>
          <p:spPr>
            <a:xfrm>
              <a:off x="4383363" y="2972916"/>
              <a:ext cx="2362200" cy="1085850"/>
            </a:xfrm>
            <a:prstGeom prst="cloud">
              <a:avLst/>
            </a:prstGeom>
            <a:solidFill>
              <a:schemeClr val="bg1">
                <a:lumMod val="65000"/>
                <a:alpha val="5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350" b="1" dirty="0">
                  <a:solidFill>
                    <a:srgbClr val="F8F8F8"/>
                  </a:solidFill>
                </a:rPr>
                <a:t>Gaz Hydrocarbure</a:t>
              </a:r>
            </a:p>
          </p:txBody>
        </p:sp>
        <p:sp>
          <p:nvSpPr>
            <p:cNvPr id="46" name="Litebulb">
              <a:extLst>
                <a:ext uri="{FF2B5EF4-FFF2-40B4-BE49-F238E27FC236}">
                  <a16:creationId xmlns:a16="http://schemas.microsoft.com/office/drawing/2014/main" id="{B2865E6E-4C6E-424A-8249-1B9A2C839248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2895081" y="3715866"/>
              <a:ext cx="457200" cy="492919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3556 w 21600"/>
                <a:gd name="T13" fmla="*/ 2188 h 21600"/>
                <a:gd name="T14" fmla="*/ 18277 w 21600"/>
                <a:gd name="T15" fmla="*/ 92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0825" y="21723"/>
                  </a:moveTo>
                  <a:lnTo>
                    <a:pt x="11215" y="21723"/>
                  </a:lnTo>
                  <a:lnTo>
                    <a:pt x="11552" y="21688"/>
                  </a:lnTo>
                  <a:lnTo>
                    <a:pt x="11916" y="21617"/>
                  </a:lnTo>
                  <a:lnTo>
                    <a:pt x="12253" y="21547"/>
                  </a:lnTo>
                  <a:lnTo>
                    <a:pt x="12617" y="21441"/>
                  </a:lnTo>
                  <a:lnTo>
                    <a:pt x="12902" y="21317"/>
                  </a:lnTo>
                  <a:lnTo>
                    <a:pt x="13162" y="21176"/>
                  </a:lnTo>
                  <a:lnTo>
                    <a:pt x="13396" y="21000"/>
                  </a:lnTo>
                  <a:lnTo>
                    <a:pt x="13655" y="20841"/>
                  </a:lnTo>
                  <a:lnTo>
                    <a:pt x="13863" y="20629"/>
                  </a:lnTo>
                  <a:lnTo>
                    <a:pt x="14045" y="20435"/>
                  </a:lnTo>
                  <a:lnTo>
                    <a:pt x="14200" y="20223"/>
                  </a:lnTo>
                  <a:lnTo>
                    <a:pt x="14356" y="19994"/>
                  </a:lnTo>
                  <a:lnTo>
                    <a:pt x="14460" y="19747"/>
                  </a:lnTo>
                  <a:lnTo>
                    <a:pt x="14512" y="19482"/>
                  </a:lnTo>
                  <a:lnTo>
                    <a:pt x="14512" y="19235"/>
                  </a:lnTo>
                  <a:lnTo>
                    <a:pt x="14512" y="19147"/>
                  </a:lnTo>
                  <a:lnTo>
                    <a:pt x="14512" y="18900"/>
                  </a:lnTo>
                  <a:lnTo>
                    <a:pt x="14512" y="18529"/>
                  </a:lnTo>
                  <a:lnTo>
                    <a:pt x="14512" y="18052"/>
                  </a:lnTo>
                  <a:lnTo>
                    <a:pt x="14512" y="17505"/>
                  </a:lnTo>
                  <a:lnTo>
                    <a:pt x="14512" y="16976"/>
                  </a:lnTo>
                  <a:lnTo>
                    <a:pt x="14512" y="16464"/>
                  </a:lnTo>
                  <a:lnTo>
                    <a:pt x="14512" y="15952"/>
                  </a:lnTo>
                  <a:lnTo>
                    <a:pt x="14512" y="15758"/>
                  </a:lnTo>
                  <a:lnTo>
                    <a:pt x="14616" y="15547"/>
                  </a:lnTo>
                  <a:lnTo>
                    <a:pt x="14694" y="15352"/>
                  </a:lnTo>
                  <a:lnTo>
                    <a:pt x="14798" y="15141"/>
                  </a:lnTo>
                  <a:lnTo>
                    <a:pt x="15161" y="14735"/>
                  </a:lnTo>
                  <a:lnTo>
                    <a:pt x="15602" y="14329"/>
                  </a:lnTo>
                  <a:lnTo>
                    <a:pt x="16745" y="13552"/>
                  </a:lnTo>
                  <a:lnTo>
                    <a:pt x="18043" y="12670"/>
                  </a:lnTo>
                  <a:lnTo>
                    <a:pt x="18744" y="12194"/>
                  </a:lnTo>
                  <a:lnTo>
                    <a:pt x="19341" y="11647"/>
                  </a:lnTo>
                  <a:lnTo>
                    <a:pt x="19938" y="11099"/>
                  </a:lnTo>
                  <a:lnTo>
                    <a:pt x="20483" y="10464"/>
                  </a:lnTo>
                  <a:lnTo>
                    <a:pt x="20743" y="10164"/>
                  </a:lnTo>
                  <a:lnTo>
                    <a:pt x="20950" y="9794"/>
                  </a:lnTo>
                  <a:lnTo>
                    <a:pt x="21132" y="9441"/>
                  </a:lnTo>
                  <a:lnTo>
                    <a:pt x="21288" y="9035"/>
                  </a:lnTo>
                  <a:lnTo>
                    <a:pt x="21444" y="8664"/>
                  </a:lnTo>
                  <a:lnTo>
                    <a:pt x="21548" y="8223"/>
                  </a:lnTo>
                  <a:lnTo>
                    <a:pt x="21600" y="7782"/>
                  </a:lnTo>
                  <a:lnTo>
                    <a:pt x="21600" y="7341"/>
                  </a:lnTo>
                  <a:lnTo>
                    <a:pt x="21600" y="6935"/>
                  </a:lnTo>
                  <a:lnTo>
                    <a:pt x="21548" y="6564"/>
                  </a:lnTo>
                  <a:lnTo>
                    <a:pt x="21496" y="6229"/>
                  </a:lnTo>
                  <a:lnTo>
                    <a:pt x="21392" y="5858"/>
                  </a:lnTo>
                  <a:lnTo>
                    <a:pt x="21288" y="5523"/>
                  </a:lnTo>
                  <a:lnTo>
                    <a:pt x="21132" y="5135"/>
                  </a:lnTo>
                  <a:lnTo>
                    <a:pt x="20950" y="4800"/>
                  </a:lnTo>
                  <a:lnTo>
                    <a:pt x="20743" y="4464"/>
                  </a:lnTo>
                  <a:lnTo>
                    <a:pt x="20535" y="4164"/>
                  </a:lnTo>
                  <a:lnTo>
                    <a:pt x="20301" y="3847"/>
                  </a:lnTo>
                  <a:lnTo>
                    <a:pt x="20042" y="3547"/>
                  </a:lnTo>
                  <a:lnTo>
                    <a:pt x="19782" y="3247"/>
                  </a:lnTo>
                  <a:lnTo>
                    <a:pt x="19133" y="2664"/>
                  </a:lnTo>
                  <a:lnTo>
                    <a:pt x="18458" y="2152"/>
                  </a:lnTo>
                  <a:lnTo>
                    <a:pt x="17705" y="1694"/>
                  </a:lnTo>
                  <a:lnTo>
                    <a:pt x="16849" y="1252"/>
                  </a:lnTo>
                  <a:lnTo>
                    <a:pt x="16407" y="1076"/>
                  </a:lnTo>
                  <a:lnTo>
                    <a:pt x="15940" y="900"/>
                  </a:lnTo>
                  <a:lnTo>
                    <a:pt x="15499" y="741"/>
                  </a:lnTo>
                  <a:lnTo>
                    <a:pt x="15057" y="600"/>
                  </a:lnTo>
                  <a:lnTo>
                    <a:pt x="14564" y="458"/>
                  </a:lnTo>
                  <a:lnTo>
                    <a:pt x="14045" y="335"/>
                  </a:lnTo>
                  <a:lnTo>
                    <a:pt x="13500" y="229"/>
                  </a:lnTo>
                  <a:lnTo>
                    <a:pt x="13006" y="158"/>
                  </a:lnTo>
                  <a:lnTo>
                    <a:pt x="12461" y="88"/>
                  </a:lnTo>
                  <a:lnTo>
                    <a:pt x="11968" y="52"/>
                  </a:lnTo>
                  <a:lnTo>
                    <a:pt x="11423" y="17"/>
                  </a:lnTo>
                  <a:lnTo>
                    <a:pt x="10825" y="17"/>
                  </a:lnTo>
                  <a:lnTo>
                    <a:pt x="10254" y="17"/>
                  </a:lnTo>
                  <a:lnTo>
                    <a:pt x="9709" y="52"/>
                  </a:lnTo>
                  <a:lnTo>
                    <a:pt x="9216" y="88"/>
                  </a:lnTo>
                  <a:lnTo>
                    <a:pt x="8671" y="158"/>
                  </a:lnTo>
                  <a:lnTo>
                    <a:pt x="8177" y="229"/>
                  </a:lnTo>
                  <a:lnTo>
                    <a:pt x="7632" y="335"/>
                  </a:lnTo>
                  <a:lnTo>
                    <a:pt x="7113" y="458"/>
                  </a:lnTo>
                  <a:lnTo>
                    <a:pt x="6620" y="600"/>
                  </a:lnTo>
                  <a:lnTo>
                    <a:pt x="6178" y="741"/>
                  </a:lnTo>
                  <a:lnTo>
                    <a:pt x="5737" y="900"/>
                  </a:lnTo>
                  <a:lnTo>
                    <a:pt x="5270" y="1076"/>
                  </a:lnTo>
                  <a:lnTo>
                    <a:pt x="4828" y="1252"/>
                  </a:lnTo>
                  <a:lnTo>
                    <a:pt x="3972" y="1694"/>
                  </a:lnTo>
                  <a:lnTo>
                    <a:pt x="3219" y="2152"/>
                  </a:lnTo>
                  <a:lnTo>
                    <a:pt x="2544" y="2664"/>
                  </a:lnTo>
                  <a:lnTo>
                    <a:pt x="1895" y="3247"/>
                  </a:lnTo>
                  <a:lnTo>
                    <a:pt x="1635" y="3547"/>
                  </a:lnTo>
                  <a:lnTo>
                    <a:pt x="1375" y="3847"/>
                  </a:lnTo>
                  <a:lnTo>
                    <a:pt x="1142" y="4164"/>
                  </a:lnTo>
                  <a:lnTo>
                    <a:pt x="934" y="4464"/>
                  </a:lnTo>
                  <a:lnTo>
                    <a:pt x="726" y="4800"/>
                  </a:lnTo>
                  <a:lnTo>
                    <a:pt x="545" y="5135"/>
                  </a:lnTo>
                  <a:lnTo>
                    <a:pt x="389" y="5523"/>
                  </a:lnTo>
                  <a:lnTo>
                    <a:pt x="285" y="5858"/>
                  </a:lnTo>
                  <a:lnTo>
                    <a:pt x="181" y="6229"/>
                  </a:lnTo>
                  <a:lnTo>
                    <a:pt x="129" y="6564"/>
                  </a:lnTo>
                  <a:lnTo>
                    <a:pt x="77" y="6935"/>
                  </a:lnTo>
                  <a:lnTo>
                    <a:pt x="77" y="7341"/>
                  </a:lnTo>
                  <a:lnTo>
                    <a:pt x="77" y="7782"/>
                  </a:lnTo>
                  <a:lnTo>
                    <a:pt x="129" y="8223"/>
                  </a:lnTo>
                  <a:lnTo>
                    <a:pt x="233" y="8664"/>
                  </a:lnTo>
                  <a:lnTo>
                    <a:pt x="389" y="9035"/>
                  </a:lnTo>
                  <a:lnTo>
                    <a:pt x="545" y="9441"/>
                  </a:lnTo>
                  <a:lnTo>
                    <a:pt x="726" y="9794"/>
                  </a:lnTo>
                  <a:lnTo>
                    <a:pt x="934" y="10164"/>
                  </a:lnTo>
                  <a:lnTo>
                    <a:pt x="1194" y="10464"/>
                  </a:lnTo>
                  <a:lnTo>
                    <a:pt x="1739" y="11099"/>
                  </a:lnTo>
                  <a:lnTo>
                    <a:pt x="2336" y="11647"/>
                  </a:lnTo>
                  <a:lnTo>
                    <a:pt x="2933" y="12194"/>
                  </a:lnTo>
                  <a:lnTo>
                    <a:pt x="3634" y="12670"/>
                  </a:lnTo>
                  <a:lnTo>
                    <a:pt x="4932" y="13552"/>
                  </a:lnTo>
                  <a:lnTo>
                    <a:pt x="6075" y="14329"/>
                  </a:lnTo>
                  <a:lnTo>
                    <a:pt x="6516" y="14735"/>
                  </a:lnTo>
                  <a:lnTo>
                    <a:pt x="6879" y="15141"/>
                  </a:lnTo>
                  <a:lnTo>
                    <a:pt x="6983" y="15352"/>
                  </a:lnTo>
                  <a:lnTo>
                    <a:pt x="7061" y="15547"/>
                  </a:lnTo>
                  <a:lnTo>
                    <a:pt x="7165" y="15758"/>
                  </a:lnTo>
                  <a:lnTo>
                    <a:pt x="7165" y="15952"/>
                  </a:lnTo>
                  <a:lnTo>
                    <a:pt x="7165" y="16464"/>
                  </a:lnTo>
                  <a:lnTo>
                    <a:pt x="7165" y="16976"/>
                  </a:lnTo>
                  <a:lnTo>
                    <a:pt x="7165" y="17505"/>
                  </a:lnTo>
                  <a:lnTo>
                    <a:pt x="7165" y="18052"/>
                  </a:lnTo>
                  <a:lnTo>
                    <a:pt x="7165" y="18529"/>
                  </a:lnTo>
                  <a:lnTo>
                    <a:pt x="7165" y="18900"/>
                  </a:lnTo>
                  <a:lnTo>
                    <a:pt x="7165" y="19147"/>
                  </a:lnTo>
                  <a:lnTo>
                    <a:pt x="7165" y="19235"/>
                  </a:lnTo>
                  <a:lnTo>
                    <a:pt x="7165" y="19482"/>
                  </a:lnTo>
                  <a:lnTo>
                    <a:pt x="7217" y="19747"/>
                  </a:lnTo>
                  <a:lnTo>
                    <a:pt x="7321" y="19994"/>
                  </a:lnTo>
                  <a:lnTo>
                    <a:pt x="7476" y="20223"/>
                  </a:lnTo>
                  <a:lnTo>
                    <a:pt x="7632" y="20435"/>
                  </a:lnTo>
                  <a:lnTo>
                    <a:pt x="7814" y="20629"/>
                  </a:lnTo>
                  <a:lnTo>
                    <a:pt x="8022" y="20841"/>
                  </a:lnTo>
                  <a:lnTo>
                    <a:pt x="8281" y="21000"/>
                  </a:lnTo>
                  <a:lnTo>
                    <a:pt x="8515" y="21176"/>
                  </a:lnTo>
                  <a:lnTo>
                    <a:pt x="8775" y="21317"/>
                  </a:lnTo>
                  <a:lnTo>
                    <a:pt x="9060" y="21441"/>
                  </a:lnTo>
                  <a:lnTo>
                    <a:pt x="9424" y="21547"/>
                  </a:lnTo>
                  <a:lnTo>
                    <a:pt x="9761" y="21617"/>
                  </a:lnTo>
                  <a:lnTo>
                    <a:pt x="10125" y="21688"/>
                  </a:lnTo>
                  <a:lnTo>
                    <a:pt x="10462" y="21723"/>
                  </a:lnTo>
                  <a:lnTo>
                    <a:pt x="10825" y="21723"/>
                  </a:lnTo>
                  <a:close/>
                </a:path>
                <a:path w="21600" h="21600" extrusionOk="0">
                  <a:moveTo>
                    <a:pt x="9242" y="14417"/>
                  </a:moveTo>
                  <a:lnTo>
                    <a:pt x="8541" y="12035"/>
                  </a:lnTo>
                  <a:lnTo>
                    <a:pt x="7295" y="10129"/>
                  </a:lnTo>
                  <a:lnTo>
                    <a:pt x="6905" y="9652"/>
                  </a:lnTo>
                  <a:lnTo>
                    <a:pt x="8541" y="10182"/>
                  </a:lnTo>
                  <a:lnTo>
                    <a:pt x="9787" y="9547"/>
                  </a:lnTo>
                  <a:lnTo>
                    <a:pt x="11189" y="10129"/>
                  </a:lnTo>
                  <a:lnTo>
                    <a:pt x="12279" y="9547"/>
                  </a:lnTo>
                  <a:lnTo>
                    <a:pt x="13370" y="10076"/>
                  </a:lnTo>
                  <a:lnTo>
                    <a:pt x="14850" y="9652"/>
                  </a:lnTo>
                  <a:lnTo>
                    <a:pt x="12902" y="12247"/>
                  </a:lnTo>
                  <a:lnTo>
                    <a:pt x="12357" y="14417"/>
                  </a:lnTo>
                  <a:moveTo>
                    <a:pt x="7191" y="15952"/>
                  </a:moveTo>
                  <a:lnTo>
                    <a:pt x="14512" y="15952"/>
                  </a:lnTo>
                  <a:lnTo>
                    <a:pt x="14512" y="17064"/>
                  </a:lnTo>
                  <a:lnTo>
                    <a:pt x="7191" y="17047"/>
                  </a:lnTo>
                  <a:lnTo>
                    <a:pt x="7191" y="18123"/>
                  </a:lnTo>
                  <a:lnTo>
                    <a:pt x="14512" y="18158"/>
                  </a:lnTo>
                  <a:lnTo>
                    <a:pt x="14538" y="19182"/>
                  </a:lnTo>
                  <a:lnTo>
                    <a:pt x="7217" y="19182"/>
                  </a:lnTo>
                </a:path>
              </a:pathLst>
            </a:custGeom>
            <a:solidFill>
              <a:srgbClr val="FFFF00"/>
            </a:solidFill>
            <a:ln w="571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black"/>
                </a:solidFill>
                <a:latin typeface="Arial"/>
                <a:ea typeface="+mn-ea"/>
              </a:endParaRPr>
            </a:p>
          </p:txBody>
        </p:sp>
        <p:sp>
          <p:nvSpPr>
            <p:cNvPr id="47" name="TextBox 25">
              <a:extLst>
                <a:ext uri="{FF2B5EF4-FFF2-40B4-BE49-F238E27FC236}">
                  <a16:creationId xmlns:a16="http://schemas.microsoft.com/office/drawing/2014/main" id="{CF9332A4-9F3C-4D36-BE06-67D48E799A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5036" y="1677808"/>
              <a:ext cx="165618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000" dirty="0">
                  <a:solidFill>
                    <a:srgbClr val="002060"/>
                  </a:solidFill>
                  <a:latin typeface="Arial"/>
                  <a:ea typeface="+mn-ea"/>
                </a:rPr>
                <a:t>Filtres optiques</a:t>
              </a:r>
            </a:p>
          </p:txBody>
        </p:sp>
        <p:sp>
          <p:nvSpPr>
            <p:cNvPr id="48" name="TextBox 26">
              <a:extLst>
                <a:ext uri="{FF2B5EF4-FFF2-40B4-BE49-F238E27FC236}">
                  <a16:creationId xmlns:a16="http://schemas.microsoft.com/office/drawing/2014/main" id="{68843537-110A-4CC3-A533-3F0CEA068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75658" y="2257187"/>
              <a:ext cx="205556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000" dirty="0">
                  <a:solidFill>
                    <a:srgbClr val="002060"/>
                  </a:solidFill>
                  <a:latin typeface="Arial"/>
                  <a:ea typeface="+mn-ea"/>
                </a:rPr>
                <a:t>Capteurs de lumière</a:t>
              </a:r>
            </a:p>
          </p:txBody>
        </p:sp>
        <p:sp>
          <p:nvSpPr>
            <p:cNvPr id="49" name="TextBox 30">
              <a:extLst>
                <a:ext uri="{FF2B5EF4-FFF2-40B4-BE49-F238E27FC236}">
                  <a16:creationId xmlns:a16="http://schemas.microsoft.com/office/drawing/2014/main" id="{EDB5340C-6208-4038-B9C9-DCC320A520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70224" y="3269620"/>
              <a:ext cx="576064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000" dirty="0">
                  <a:solidFill>
                    <a:srgbClr val="002060"/>
                  </a:solidFill>
                  <a:latin typeface="Arial"/>
                  <a:ea typeface="+mn-ea"/>
                </a:rPr>
                <a:t>Miroir</a:t>
              </a:r>
            </a:p>
          </p:txBody>
        </p:sp>
        <p:cxnSp>
          <p:nvCxnSpPr>
            <p:cNvPr id="50" name="Straight Arrow Connector 34">
              <a:extLst>
                <a:ext uri="{FF2B5EF4-FFF2-40B4-BE49-F238E27FC236}">
                  <a16:creationId xmlns:a16="http://schemas.microsoft.com/office/drawing/2014/main" id="{C68B4A35-A742-4319-86D0-9372BE5533C2}"/>
                </a:ext>
              </a:extLst>
            </p:cNvPr>
            <p:cNvCxnSpPr>
              <a:cxnSpLocks/>
              <a:stCxn id="49" idx="1"/>
              <a:endCxn id="37" idx="6"/>
            </p:cNvCxnSpPr>
            <p:nvPr/>
          </p:nvCxnSpPr>
          <p:spPr>
            <a:xfrm flipH="1">
              <a:off x="7284915" y="3392731"/>
              <a:ext cx="585309" cy="8810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38">
              <a:extLst>
                <a:ext uri="{FF2B5EF4-FFF2-40B4-BE49-F238E27FC236}">
                  <a16:creationId xmlns:a16="http://schemas.microsoft.com/office/drawing/2014/main" id="{9699091D-D13F-45DF-A416-44B59E7FCC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88162" y="2294265"/>
              <a:ext cx="125199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000" dirty="0">
                  <a:solidFill>
                    <a:srgbClr val="002060"/>
                  </a:solidFill>
                  <a:latin typeface="Arial"/>
                  <a:ea typeface="+mn-ea"/>
                </a:rPr>
                <a:t>Optique ADF</a:t>
              </a:r>
            </a:p>
          </p:txBody>
        </p:sp>
        <p:cxnSp>
          <p:nvCxnSpPr>
            <p:cNvPr id="52" name="Straight Arrow Connector 42">
              <a:extLst>
                <a:ext uri="{FF2B5EF4-FFF2-40B4-BE49-F238E27FC236}">
                  <a16:creationId xmlns:a16="http://schemas.microsoft.com/office/drawing/2014/main" id="{2C85F481-F6B9-4129-A0B1-2A952AC6C289}"/>
                </a:ext>
              </a:extLst>
            </p:cNvPr>
            <p:cNvCxnSpPr>
              <a:cxnSpLocks/>
              <a:stCxn id="51" idx="1"/>
              <a:endCxn id="40" idx="7"/>
            </p:cNvCxnSpPr>
            <p:nvPr/>
          </p:nvCxnSpPr>
          <p:spPr>
            <a:xfrm flipH="1">
              <a:off x="4197379" y="2417376"/>
              <a:ext cx="490783" cy="147367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35">
              <a:extLst>
                <a:ext uri="{FF2B5EF4-FFF2-40B4-BE49-F238E27FC236}">
                  <a16:creationId xmlns:a16="http://schemas.microsoft.com/office/drawing/2014/main" id="{CFE7FC98-B13A-44F0-B4A0-76E51E484D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6425" y="2741934"/>
              <a:ext cx="53251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000" dirty="0">
                  <a:solidFill>
                    <a:srgbClr val="002060"/>
                  </a:solidFill>
                  <a:latin typeface="Arial"/>
                  <a:ea typeface="+mn-ea"/>
                </a:rPr>
                <a:t>Active</a:t>
              </a:r>
            </a:p>
          </p:txBody>
        </p:sp>
        <p:sp>
          <p:nvSpPr>
            <p:cNvPr id="54" name="TextBox 36">
              <a:extLst>
                <a:ext uri="{FF2B5EF4-FFF2-40B4-BE49-F238E27FC236}">
                  <a16:creationId xmlns:a16="http://schemas.microsoft.com/office/drawing/2014/main" id="{CF5789B9-B643-46E7-918A-3E2437B5A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64000" y="2978869"/>
              <a:ext cx="772969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000" dirty="0">
                  <a:solidFill>
                    <a:srgbClr val="002060"/>
                  </a:solidFill>
                  <a:latin typeface="Arial"/>
                  <a:ea typeface="+mn-ea"/>
                </a:rPr>
                <a:t>Référence</a:t>
              </a:r>
            </a:p>
          </p:txBody>
        </p:sp>
        <p:cxnSp>
          <p:nvCxnSpPr>
            <p:cNvPr id="55" name="Straight Arrow Connector 37">
              <a:extLst>
                <a:ext uri="{FF2B5EF4-FFF2-40B4-BE49-F238E27FC236}">
                  <a16:creationId xmlns:a16="http://schemas.microsoft.com/office/drawing/2014/main" id="{1E73224C-18D9-43A7-A46D-185ABBD7874F}"/>
                </a:ext>
              </a:extLst>
            </p:cNvPr>
            <p:cNvCxnSpPr>
              <a:cxnSpLocks/>
              <a:stCxn id="47" idx="2"/>
              <a:endCxn id="39" idx="2"/>
            </p:cNvCxnSpPr>
            <p:nvPr/>
          </p:nvCxnSpPr>
          <p:spPr>
            <a:xfrm flipH="1">
              <a:off x="3210480" y="1924029"/>
              <a:ext cx="242648" cy="931691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Oval 8">
              <a:extLst>
                <a:ext uri="{FF2B5EF4-FFF2-40B4-BE49-F238E27FC236}">
                  <a16:creationId xmlns:a16="http://schemas.microsoft.com/office/drawing/2014/main" id="{3D84005A-F520-489D-90C4-91A39FECE97A}"/>
                </a:ext>
              </a:extLst>
            </p:cNvPr>
            <p:cNvSpPr/>
            <p:nvPr/>
          </p:nvSpPr>
          <p:spPr>
            <a:xfrm>
              <a:off x="3427290" y="2867522"/>
              <a:ext cx="100012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sp>
          <p:nvSpPr>
            <p:cNvPr id="57" name="Oval 11">
              <a:extLst>
                <a:ext uri="{FF2B5EF4-FFF2-40B4-BE49-F238E27FC236}">
                  <a16:creationId xmlns:a16="http://schemas.microsoft.com/office/drawing/2014/main" id="{A0E966E1-901D-4571-B052-D4D452A69E98}"/>
                </a:ext>
              </a:extLst>
            </p:cNvPr>
            <p:cNvSpPr/>
            <p:nvPr/>
          </p:nvSpPr>
          <p:spPr>
            <a:xfrm>
              <a:off x="3413003" y="3096122"/>
              <a:ext cx="107156" cy="17859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58" name="Straight Arrow Connector 42">
              <a:extLst>
                <a:ext uri="{FF2B5EF4-FFF2-40B4-BE49-F238E27FC236}">
                  <a16:creationId xmlns:a16="http://schemas.microsoft.com/office/drawing/2014/main" id="{6C3D4B01-C9E6-4265-885D-45B53E1223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55776" y="3973666"/>
              <a:ext cx="345826" cy="111944"/>
            </a:xfrm>
            <a:prstGeom prst="straightConnector1">
              <a:avLst/>
            </a:prstGeom>
            <a:ln w="28575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ACDA6DE-5DFB-7848-8DBA-5478615D128C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ponctuelle IR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54E4F897-B4B3-C97D-89DD-0A6D9B6D56CE}"/>
              </a:ext>
            </a:extLst>
          </p:cNvPr>
          <p:cNvGrpSpPr/>
          <p:nvPr/>
        </p:nvGrpSpPr>
        <p:grpSpPr>
          <a:xfrm>
            <a:off x="2474218" y="1172206"/>
            <a:ext cx="4139507" cy="286256"/>
            <a:chOff x="2159472" y="1172206"/>
            <a:chExt cx="4139507" cy="286256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3FBE2276-5A2B-7484-D474-789855CF79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472" y="1172206"/>
              <a:ext cx="257175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4">
              <a:extLst>
                <a:ext uri="{FF2B5EF4-FFF2-40B4-BE49-F238E27FC236}">
                  <a16:creationId xmlns:a16="http://schemas.microsoft.com/office/drawing/2014/main" id="{D2E4EAFE-1BD3-D54B-DA9D-4464DC2BD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1804" y="1186999"/>
              <a:ext cx="257175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57F0C09-3A2D-045A-223E-3512BA0BF09D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4" name="Rectangle 13">
              <a:hlinkClick r:id="rId4" action="ppaction://hlinksldjump"/>
              <a:extLst>
                <a:ext uri="{FF2B5EF4-FFF2-40B4-BE49-F238E27FC236}">
                  <a16:creationId xmlns:a16="http://schemas.microsoft.com/office/drawing/2014/main" id="{5C7E61FE-34A1-8E74-BCEB-D4E991CDC0B7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ZoneTexte 14">
              <a:hlinkClick r:id="rId5" action="ppaction://hlinksldjump"/>
              <a:extLst>
                <a:ext uri="{FF2B5EF4-FFF2-40B4-BE49-F238E27FC236}">
                  <a16:creationId xmlns:a16="http://schemas.microsoft.com/office/drawing/2014/main" id="{CB7AA63B-2074-FF6D-E517-DA2BCB0F1130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6" name="ZoneTexte 15">
              <a:hlinkClick r:id="rId6" action="ppaction://hlinksldjump"/>
              <a:extLst>
                <a:ext uri="{FF2B5EF4-FFF2-40B4-BE49-F238E27FC236}">
                  <a16:creationId xmlns:a16="http://schemas.microsoft.com/office/drawing/2014/main" id="{ACCED878-BD90-D92D-1A1F-8205A922F6FE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7" name="ZoneTexte 16">
              <a:hlinkClick r:id="rId7" action="ppaction://hlinksldjump"/>
              <a:extLst>
                <a:ext uri="{FF2B5EF4-FFF2-40B4-BE49-F238E27FC236}">
                  <a16:creationId xmlns:a16="http://schemas.microsoft.com/office/drawing/2014/main" id="{EB5E1ABD-1E72-61C3-813F-6EBC87B1646C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8" name="Image 17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3C98E36E-AEA3-5CBD-900D-4F117521B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9" name="ZoneTexte 18">
              <a:hlinkClick r:id="rId9" action="ppaction://hlinksldjump"/>
              <a:extLst>
                <a:ext uri="{FF2B5EF4-FFF2-40B4-BE49-F238E27FC236}">
                  <a16:creationId xmlns:a16="http://schemas.microsoft.com/office/drawing/2014/main" id="{D7F9B11C-CFFF-7136-D8CE-A641A3753262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10" action="ppaction://hlinksldjump"/>
              <a:extLst>
                <a:ext uri="{FF2B5EF4-FFF2-40B4-BE49-F238E27FC236}">
                  <a16:creationId xmlns:a16="http://schemas.microsoft.com/office/drawing/2014/main" id="{88C9497E-C99A-497D-2FCC-0BFF1212D330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65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866188" y="4627563"/>
            <a:ext cx="277812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grpSp>
        <p:nvGrpSpPr>
          <p:cNvPr id="64516" name="Groupe 64515">
            <a:extLst>
              <a:ext uri="{FF2B5EF4-FFF2-40B4-BE49-F238E27FC236}">
                <a16:creationId xmlns:a16="http://schemas.microsoft.com/office/drawing/2014/main" id="{0A396282-474B-4181-8B9A-205614F248B2}"/>
              </a:ext>
            </a:extLst>
          </p:cNvPr>
          <p:cNvGrpSpPr/>
          <p:nvPr/>
        </p:nvGrpSpPr>
        <p:grpSpPr>
          <a:xfrm>
            <a:off x="654396" y="1676506"/>
            <a:ext cx="7734028" cy="2695444"/>
            <a:chOff x="127670" y="1332442"/>
            <a:chExt cx="7734028" cy="2695444"/>
          </a:xfrm>
        </p:grpSpPr>
        <p:pic>
          <p:nvPicPr>
            <p:cNvPr id="64514" name="Picture 25" descr="PIRECLwBaffleRemoved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426494" y="1543051"/>
              <a:ext cx="3134916" cy="24848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708" name="Text Box 6"/>
            <p:cNvSpPr txBox="1">
              <a:spLocks noChangeArrowheads="1"/>
            </p:cNvSpPr>
            <p:nvPr/>
          </p:nvSpPr>
          <p:spPr bwMode="auto">
            <a:xfrm>
              <a:off x="6086476" y="3377632"/>
              <a:ext cx="1610915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fr-FR" sz="1000" dirty="0">
                  <a:solidFill>
                    <a:srgbClr val="002060"/>
                  </a:solidFill>
                  <a:latin typeface="Arial"/>
                  <a:ea typeface="+mn-ea"/>
                </a:rPr>
                <a:t>Système optique chauffé</a:t>
              </a:r>
              <a:endParaRPr lang="fr-FR" sz="1000" b="1" dirty="0">
                <a:solidFill>
                  <a:srgbClr val="002060"/>
                </a:solidFill>
                <a:latin typeface="Arial"/>
                <a:ea typeface="+mn-ea"/>
              </a:endParaRPr>
            </a:p>
          </p:txBody>
        </p:sp>
        <p:sp>
          <p:nvSpPr>
            <p:cNvPr id="72710" name="Text Box 9"/>
            <p:cNvSpPr txBox="1">
              <a:spLocks noChangeArrowheads="1"/>
            </p:cNvSpPr>
            <p:nvPr/>
          </p:nvSpPr>
          <p:spPr bwMode="auto">
            <a:xfrm>
              <a:off x="491490" y="2044023"/>
              <a:ext cx="180020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fr-FR" sz="1000" dirty="0">
                  <a:solidFill>
                    <a:srgbClr val="002060"/>
                  </a:solidFill>
                  <a:latin typeface="Arial"/>
                  <a:ea typeface="+mn-ea"/>
                </a:rPr>
                <a:t>Baffle robuste de protection anti-intempéries</a:t>
              </a:r>
              <a:endParaRPr lang="fr-FR" sz="1000" b="1" dirty="0">
                <a:solidFill>
                  <a:srgbClr val="002060"/>
                </a:solidFill>
                <a:latin typeface="Arial"/>
                <a:ea typeface="+mn-ea"/>
              </a:endParaRPr>
            </a:p>
          </p:txBody>
        </p:sp>
        <p:sp>
          <p:nvSpPr>
            <p:cNvPr id="72711" name="Text Box 16"/>
            <p:cNvSpPr txBox="1">
              <a:spLocks noChangeArrowheads="1"/>
            </p:cNvSpPr>
            <p:nvPr/>
          </p:nvSpPr>
          <p:spPr bwMode="auto">
            <a:xfrm>
              <a:off x="5922170" y="2273142"/>
              <a:ext cx="193952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fr-FR" sz="1000" dirty="0">
                  <a:solidFill>
                    <a:srgbClr val="002060"/>
                  </a:solidFill>
                  <a:latin typeface="Arial"/>
                  <a:ea typeface="+mn-ea"/>
                </a:rPr>
                <a:t>Construction inox, ADF</a:t>
              </a:r>
              <a:endParaRPr lang="fr-FR" sz="1000" b="1" dirty="0">
                <a:solidFill>
                  <a:srgbClr val="002060"/>
                </a:solidFill>
                <a:latin typeface="Arial"/>
                <a:ea typeface="+mn-ea"/>
              </a:endParaRPr>
            </a:p>
          </p:txBody>
        </p:sp>
        <p:sp>
          <p:nvSpPr>
            <p:cNvPr id="72716" name="Text Box 16"/>
            <p:cNvSpPr txBox="1">
              <a:spLocks noChangeArrowheads="1"/>
            </p:cNvSpPr>
            <p:nvPr/>
          </p:nvSpPr>
          <p:spPr bwMode="auto">
            <a:xfrm>
              <a:off x="127670" y="1332442"/>
              <a:ext cx="3384376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fr-FR" sz="1000" dirty="0">
                  <a:solidFill>
                    <a:srgbClr val="002060"/>
                  </a:solidFill>
                  <a:latin typeface="Arial"/>
                  <a:ea typeface="+mn-ea"/>
                </a:rPr>
                <a:t>Joint torique d’étanchéité anti-intempéries</a:t>
              </a:r>
              <a:endParaRPr lang="fr-FR" sz="1000" b="1" dirty="0">
                <a:solidFill>
                  <a:srgbClr val="002060"/>
                </a:solidFill>
                <a:latin typeface="Arial"/>
                <a:ea typeface="+mn-ea"/>
              </a:endParaRP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C8FA6E7-4E99-4738-B48C-A94B23FAA805}"/>
                </a:ext>
              </a:extLst>
            </p:cNvPr>
            <p:cNvSpPr txBox="1"/>
            <p:nvPr/>
          </p:nvSpPr>
          <p:spPr>
            <a:xfrm>
              <a:off x="216878" y="3609573"/>
              <a:ext cx="15468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Ecrans multiples, baffle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et filtre hydrophobe</a:t>
              </a:r>
            </a:p>
          </p:txBody>
        </p:sp>
        <p:cxnSp>
          <p:nvCxnSpPr>
            <p:cNvPr id="5" name="Connecteur droit avec flèche 4">
              <a:extLst>
                <a:ext uri="{FF2B5EF4-FFF2-40B4-BE49-F238E27FC236}">
                  <a16:creationId xmlns:a16="http://schemas.microsoft.com/office/drawing/2014/main" id="{E67D0EA1-90E0-4AC8-A586-A02EF9172F6B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 flipV="1">
              <a:off x="1763688" y="3507854"/>
              <a:ext cx="720080" cy="30177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2C7C6A28-AAC8-4B67-A454-31DB90F3A65A}"/>
                </a:ext>
              </a:extLst>
            </p:cNvPr>
            <p:cNvCxnSpPr>
              <a:cxnSpLocks/>
            </p:cNvCxnSpPr>
            <p:nvPr/>
          </p:nvCxnSpPr>
          <p:spPr>
            <a:xfrm>
              <a:off x="2267744" y="2312709"/>
              <a:ext cx="720079" cy="32967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02A43C34-A160-444F-86FA-013E2D8B39F6}"/>
                </a:ext>
              </a:extLst>
            </p:cNvPr>
            <p:cNvCxnSpPr>
              <a:cxnSpLocks/>
              <a:stCxn id="72716" idx="3"/>
            </p:cNvCxnSpPr>
            <p:nvPr/>
          </p:nvCxnSpPr>
          <p:spPr>
            <a:xfrm>
              <a:off x="3512046" y="1455553"/>
              <a:ext cx="933750" cy="73162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81CCD98F-939B-48DF-97D0-4B48B4E7CF0D}"/>
                </a:ext>
              </a:extLst>
            </p:cNvPr>
            <p:cNvCxnSpPr>
              <a:cxnSpLocks/>
              <a:stCxn id="72711" idx="1"/>
            </p:cNvCxnSpPr>
            <p:nvPr/>
          </p:nvCxnSpPr>
          <p:spPr>
            <a:xfrm flipH="1" flipV="1">
              <a:off x="5217319" y="2256236"/>
              <a:ext cx="704851" cy="14001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1462DB1E-81DF-4C6C-9B80-F2A43A82E0F8}"/>
                </a:ext>
              </a:extLst>
            </p:cNvPr>
            <p:cNvCxnSpPr>
              <a:cxnSpLocks/>
              <a:stCxn id="72708" idx="1"/>
            </p:cNvCxnSpPr>
            <p:nvPr/>
          </p:nvCxnSpPr>
          <p:spPr>
            <a:xfrm flipH="1" flipV="1">
              <a:off x="4277917" y="2851549"/>
              <a:ext cx="1808559" cy="649194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B4295CED-934C-855E-E6FA-22EF3148FAF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ponctuelle IR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30224B-70FB-46E1-7C54-7CE288746A13}"/>
              </a:ext>
            </a:extLst>
          </p:cNvPr>
          <p:cNvSpPr/>
          <p:nvPr/>
        </p:nvSpPr>
        <p:spPr>
          <a:xfrm>
            <a:off x="123456" y="1155153"/>
            <a:ext cx="8841031" cy="33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Protection contre les facteurs environnementaux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98DDA17-BD18-BAAC-05E1-3D9D8EF9770C}"/>
              </a:ext>
            </a:extLst>
          </p:cNvPr>
          <p:cNvGrpSpPr/>
          <p:nvPr/>
        </p:nvGrpSpPr>
        <p:grpSpPr>
          <a:xfrm>
            <a:off x="2474218" y="1172206"/>
            <a:ext cx="4139507" cy="286256"/>
            <a:chOff x="2159472" y="1172206"/>
            <a:chExt cx="4139507" cy="286256"/>
          </a:xfrm>
        </p:grpSpPr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7DAC49F0-ABBF-B6B2-6C8D-A93EEBACC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9472" y="1172206"/>
              <a:ext cx="257175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38417B7E-8C62-CECE-DAF9-9565D5051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1804" y="1186999"/>
              <a:ext cx="257175" cy="27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E9E2898F-94F0-D940-F24B-1C78C2D05103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1" name="Rectangle 10">
              <a:hlinkClick r:id="rId4" action="ppaction://hlinksldjump"/>
              <a:extLst>
                <a:ext uri="{FF2B5EF4-FFF2-40B4-BE49-F238E27FC236}">
                  <a16:creationId xmlns:a16="http://schemas.microsoft.com/office/drawing/2014/main" id="{67796F7B-E788-4D05-D090-F91F2A2025E3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2" name="ZoneTexte 11">
              <a:hlinkClick r:id="rId5" action="ppaction://hlinksldjump"/>
              <a:extLst>
                <a:ext uri="{FF2B5EF4-FFF2-40B4-BE49-F238E27FC236}">
                  <a16:creationId xmlns:a16="http://schemas.microsoft.com/office/drawing/2014/main" id="{0C004BFB-728D-5CA6-1DCB-A78D499CBD82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3" name="ZoneTexte 12">
              <a:hlinkClick r:id="rId6" action="ppaction://hlinksldjump"/>
              <a:extLst>
                <a:ext uri="{FF2B5EF4-FFF2-40B4-BE49-F238E27FC236}">
                  <a16:creationId xmlns:a16="http://schemas.microsoft.com/office/drawing/2014/main" id="{AC428D97-C1C5-97CD-FFCF-C19121E41C2F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4" name="ZoneTexte 13">
              <a:hlinkClick r:id="rId7" action="ppaction://hlinksldjump"/>
              <a:extLst>
                <a:ext uri="{FF2B5EF4-FFF2-40B4-BE49-F238E27FC236}">
                  <a16:creationId xmlns:a16="http://schemas.microsoft.com/office/drawing/2014/main" id="{FF2CEAE1-DAAB-E584-A92B-7E515C575659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5" name="Image 14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5090D85D-A93D-7C5D-6266-C68CEA423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3" name="ZoneTexte 22">
              <a:hlinkClick r:id="rId9" action="ppaction://hlinksldjump"/>
              <a:extLst>
                <a:ext uri="{FF2B5EF4-FFF2-40B4-BE49-F238E27FC236}">
                  <a16:creationId xmlns:a16="http://schemas.microsoft.com/office/drawing/2014/main" id="{68883929-D3DE-4320-A836-5EAD8D5414CF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5" name="ZoneTexte 24">
              <a:hlinkClick r:id="rId10" action="ppaction://hlinksldjump"/>
              <a:extLst>
                <a:ext uri="{FF2B5EF4-FFF2-40B4-BE49-F238E27FC236}">
                  <a16:creationId xmlns:a16="http://schemas.microsoft.com/office/drawing/2014/main" id="{567BBF40-EA6D-CABB-2277-F4C94425ECD7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563092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sz="30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66C30C8-F7F9-43DD-9906-529B771015C4}"/>
              </a:ext>
            </a:extLst>
          </p:cNvPr>
          <p:cNvSpPr txBox="1"/>
          <p:nvPr/>
        </p:nvSpPr>
        <p:spPr>
          <a:xfrm>
            <a:off x="4911756" y="1591668"/>
            <a:ext cx="397241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Permet la supervision en continu de concentrations de gaz hydrocarbures combustibles dans une large plage, typiquement : </a:t>
            </a:r>
          </a:p>
          <a:p>
            <a:pPr marL="628650" lvl="1" indent="-171450">
              <a:buFont typeface="Arial" panose="020B0604020202020204" pitchFamily="34" charset="0"/>
              <a:buChar char="▫"/>
            </a:pPr>
            <a:r>
              <a:rPr lang="fr-FR" sz="1200" dirty="0">
                <a:solidFill>
                  <a:srgbClr val="002060"/>
                </a:solidFill>
              </a:rPr>
              <a:t>0 à 5 LIE-mètres, </a:t>
            </a:r>
          </a:p>
          <a:p>
            <a:pPr marL="628650" lvl="1" indent="-171450">
              <a:buFont typeface="Arial" panose="020B0604020202020204" pitchFamily="34" charset="0"/>
              <a:buChar char="▫"/>
            </a:pPr>
            <a:r>
              <a:rPr lang="fr-FR" sz="1200" dirty="0">
                <a:solidFill>
                  <a:srgbClr val="002060"/>
                </a:solidFill>
              </a:rPr>
              <a:t>Sur une distance de 5 à 200 mètres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Supervise la présence de nuages de gaz entre deux points et indique le pourcentage de  LIE-mètres ;</a:t>
            </a:r>
          </a:p>
          <a:p>
            <a:endParaRPr lang="fr-FR" sz="12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N’a pas besoin d’être dans le nuage pour le détecter, mais le nuage doit être dans le faisceau de lumière de la barrière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3AD1D69-C8CB-45D7-8C30-1FF30AF0C713}"/>
              </a:ext>
            </a:extLst>
          </p:cNvPr>
          <p:cNvGrpSpPr/>
          <p:nvPr/>
        </p:nvGrpSpPr>
        <p:grpSpPr>
          <a:xfrm>
            <a:off x="284093" y="2430575"/>
            <a:ext cx="4091432" cy="718465"/>
            <a:chOff x="3491880" y="3175058"/>
            <a:chExt cx="4091432" cy="718465"/>
          </a:xfrm>
        </p:grpSpPr>
        <p:pic>
          <p:nvPicPr>
            <p:cNvPr id="9" name="Picture 2" descr="W:\Projects-Product Development\LS2000 Line of Sight\Product Pictures, Videos\Professional Pics\LS2000 Rx (1).jpg">
              <a:extLst>
                <a:ext uri="{FF2B5EF4-FFF2-40B4-BE49-F238E27FC236}">
                  <a16:creationId xmlns:a16="http://schemas.microsoft.com/office/drawing/2014/main" id="{2C904290-56F4-495A-8F4A-BE8F0390FF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5733" y="3175058"/>
              <a:ext cx="867579" cy="718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3" descr="W:\Projects-Product Development\LS2000 Line of Sight\Product Pictures, Videos\Professional Pics\LS2000 Tx (1).jpg">
              <a:extLst>
                <a:ext uri="{FF2B5EF4-FFF2-40B4-BE49-F238E27FC236}">
                  <a16:creationId xmlns:a16="http://schemas.microsoft.com/office/drawing/2014/main" id="{9E7275F4-1F04-4B38-943F-1C638EAEC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1880" y="3254044"/>
              <a:ext cx="871810" cy="6394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Line 11">
              <a:extLst>
                <a:ext uri="{FF2B5EF4-FFF2-40B4-BE49-F238E27FC236}">
                  <a16:creationId xmlns:a16="http://schemas.microsoft.com/office/drawing/2014/main" id="{19A59E6B-F1B0-4456-BC64-94B9247F61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5976" y="3635597"/>
              <a:ext cx="2377789" cy="0"/>
            </a:xfrm>
            <a:prstGeom prst="line">
              <a:avLst/>
            </a:prstGeom>
            <a:noFill/>
            <a:ln w="76200">
              <a:pattFill prst="zigZag">
                <a:fgClr>
                  <a:srgbClr val="FF3300"/>
                </a:fgClr>
                <a:bgClr>
                  <a:srgbClr val="FFFFFF"/>
                </a:bgClr>
              </a:pattFill>
              <a:round/>
              <a:headEnd/>
              <a:tailEnd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350">
                <a:solidFill>
                  <a:prstClr val="black"/>
                </a:solidFill>
                <a:latin typeface="Arial"/>
                <a:ea typeface="+mn-ea"/>
              </a:endParaRPr>
            </a:p>
          </p:txBody>
        </p:sp>
        <p:sp>
          <p:nvSpPr>
            <p:cNvPr id="12" name="Text Box 16">
              <a:extLst>
                <a:ext uri="{FF2B5EF4-FFF2-40B4-BE49-F238E27FC236}">
                  <a16:creationId xmlns:a16="http://schemas.microsoft.com/office/drawing/2014/main" id="{0FEBCC75-DD7B-477A-B89C-5E920AE71A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4008" y="3219822"/>
              <a:ext cx="1800200" cy="246221"/>
            </a:xfrm>
            <a:prstGeom prst="rect">
              <a:avLst/>
            </a:prstGeom>
            <a:noFill/>
            <a:ln w="9525" algn="ctr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>
              <a:lvl1pPr marL="57150"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1pPr>
              <a:lvl2pPr marL="1085850"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2pPr>
              <a:lvl3pPr marL="1200150"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3pPr>
              <a:lvl4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4pPr>
              <a:lvl5pPr algn="l">
                <a:spcBef>
                  <a:spcPct val="0"/>
                </a:spcBef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cs typeface="Arial" charset="0"/>
                </a:defRPr>
              </a:lvl9pPr>
            </a:lstStyle>
            <a:p>
              <a:pPr algn="ctr" fontAlgn="auto">
                <a:spcBef>
                  <a:spcPct val="50000"/>
                </a:spcBef>
                <a:spcAft>
                  <a:spcPts val="0"/>
                </a:spcAft>
              </a:pPr>
              <a:r>
                <a:rPr lang="fr-FR" sz="1000" dirty="0">
                  <a:solidFill>
                    <a:srgbClr val="002060"/>
                  </a:solidFill>
                  <a:ea typeface="+mn-ea"/>
                </a:rPr>
                <a:t>5-200 mètres</a:t>
              </a:r>
            </a:p>
          </p:txBody>
        </p: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2EC721B9-AAC1-4318-8CBE-B367B4A04139}"/>
                </a:ext>
              </a:extLst>
            </p:cNvPr>
            <p:cNvCxnSpPr>
              <a:cxnSpLocks/>
              <a:stCxn id="12" idx="3"/>
            </p:cNvCxnSpPr>
            <p:nvPr/>
          </p:nvCxnSpPr>
          <p:spPr bwMode="auto">
            <a:xfrm>
              <a:off x="6444208" y="3342933"/>
              <a:ext cx="551843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8D359B87-942B-4BEA-9E54-8929DFAE4F5C}"/>
                </a:ext>
              </a:extLst>
            </p:cNvPr>
            <p:cNvCxnSpPr>
              <a:cxnSpLocks/>
              <a:stCxn id="12" idx="1"/>
            </p:cNvCxnSpPr>
            <p:nvPr/>
          </p:nvCxnSpPr>
          <p:spPr bwMode="auto">
            <a:xfrm flipH="1">
              <a:off x="4211960" y="3342933"/>
              <a:ext cx="432048" cy="0"/>
            </a:xfrm>
            <a:prstGeom prst="straightConnector1">
              <a:avLst/>
            </a:prstGeom>
            <a:noFill/>
            <a:ln w="2540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9E850BB-8DE0-2C37-D722-7D94CA94122A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par barrière linéaire IR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BCC517B-F3F7-99B8-9601-623802200A71}"/>
              </a:ext>
            </a:extLst>
          </p:cNvPr>
          <p:cNvSpPr/>
          <p:nvPr/>
        </p:nvSpPr>
        <p:spPr>
          <a:xfrm>
            <a:off x="123456" y="1155153"/>
            <a:ext cx="8841031" cy="33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Barrière de détection de gaz (LOS) infrarouge</a:t>
            </a:r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C6A7CB5A-B19C-5F4A-B5BF-4F337F1AAB38}"/>
              </a:ext>
            </a:extLst>
          </p:cNvPr>
          <p:cNvGrpSpPr/>
          <p:nvPr/>
        </p:nvGrpSpPr>
        <p:grpSpPr>
          <a:xfrm>
            <a:off x="2118308" y="1212003"/>
            <a:ext cx="4851326" cy="234328"/>
            <a:chOff x="2051720" y="1212003"/>
            <a:chExt cx="4851326" cy="234328"/>
          </a:xfrm>
        </p:grpSpPr>
        <p:pic>
          <p:nvPicPr>
            <p:cNvPr id="23" name="Picture 3">
              <a:extLst>
                <a:ext uri="{FF2B5EF4-FFF2-40B4-BE49-F238E27FC236}">
                  <a16:creationId xmlns:a16="http://schemas.microsoft.com/office/drawing/2014/main" id="{66853A43-A878-9D60-2DFA-1F5C7AF58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1212003"/>
              <a:ext cx="635794" cy="221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>
              <a:extLst>
                <a:ext uri="{FF2B5EF4-FFF2-40B4-BE49-F238E27FC236}">
                  <a16:creationId xmlns:a16="http://schemas.microsoft.com/office/drawing/2014/main" id="{96F3C112-5C48-FB26-82CC-E37AF49A3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252" y="1224875"/>
              <a:ext cx="635794" cy="221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71F0CC3-7F8A-D1CC-BF79-F8DE5E27D36C}"/>
              </a:ext>
            </a:extLst>
          </p:cNvPr>
          <p:cNvSpPr/>
          <p:nvPr/>
        </p:nvSpPr>
        <p:spPr>
          <a:xfrm>
            <a:off x="4911756" y="1591668"/>
            <a:ext cx="4050877" cy="278028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975907AA-17AF-B5F8-80B7-4C67A70F56A9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8" name="Rectangle 27">
              <a:hlinkClick r:id="rId6" action="ppaction://hlinksldjump"/>
              <a:extLst>
                <a:ext uri="{FF2B5EF4-FFF2-40B4-BE49-F238E27FC236}">
                  <a16:creationId xmlns:a16="http://schemas.microsoft.com/office/drawing/2014/main" id="{724A3B42-E64A-95AC-ADAB-1D371B752138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9" name="ZoneTexte 28">
              <a:hlinkClick r:id="rId7" action="ppaction://hlinksldjump"/>
              <a:extLst>
                <a:ext uri="{FF2B5EF4-FFF2-40B4-BE49-F238E27FC236}">
                  <a16:creationId xmlns:a16="http://schemas.microsoft.com/office/drawing/2014/main" id="{09533C01-77E9-5BD0-0258-8447EC23B7EB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30" name="ZoneTexte 29">
              <a:hlinkClick r:id="rId8" action="ppaction://hlinksldjump"/>
              <a:extLst>
                <a:ext uri="{FF2B5EF4-FFF2-40B4-BE49-F238E27FC236}">
                  <a16:creationId xmlns:a16="http://schemas.microsoft.com/office/drawing/2014/main" id="{BEA49ADC-A70B-BB6D-63D4-4BA555380034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31" name="ZoneTexte 30">
              <a:hlinkClick r:id="rId9" action="ppaction://hlinksldjump"/>
              <a:extLst>
                <a:ext uri="{FF2B5EF4-FFF2-40B4-BE49-F238E27FC236}">
                  <a16:creationId xmlns:a16="http://schemas.microsoft.com/office/drawing/2014/main" id="{368BD13F-22C0-9CDA-E884-3D5ED62FE95A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32" name="Image 31" descr="Une image contenant clipart&#10;&#10;Description générée automatiquement">
              <a:hlinkClick r:id="rId6" action="ppaction://hlinksldjump"/>
              <a:extLst>
                <a:ext uri="{FF2B5EF4-FFF2-40B4-BE49-F238E27FC236}">
                  <a16:creationId xmlns:a16="http://schemas.microsoft.com/office/drawing/2014/main" id="{FF3920F3-BF4B-5633-1AA7-5F2B25430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33" name="ZoneTexte 32">
              <a:hlinkClick r:id="rId11" action="ppaction://hlinksldjump"/>
              <a:extLst>
                <a:ext uri="{FF2B5EF4-FFF2-40B4-BE49-F238E27FC236}">
                  <a16:creationId xmlns:a16="http://schemas.microsoft.com/office/drawing/2014/main" id="{A8F3C998-A5B7-4233-DA62-4B6E9E3D5434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34" name="ZoneTexte 33">
              <a:hlinkClick r:id="rId12" action="ppaction://hlinksldjump"/>
              <a:extLst>
                <a:ext uri="{FF2B5EF4-FFF2-40B4-BE49-F238E27FC236}">
                  <a16:creationId xmlns:a16="http://schemas.microsoft.com/office/drawing/2014/main" id="{1239B11C-0680-E327-5B4B-2E1761C8A99C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110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80E46CD-1682-49EC-A4FE-84398C88E4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580"/>
          <a:stretch/>
        </p:blipFill>
        <p:spPr>
          <a:xfrm>
            <a:off x="2339752" y="1635865"/>
            <a:ext cx="5117424" cy="295210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D2BD681-68FF-9621-7161-01E668907C18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par barrière linéaire IR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3DF96-4618-79BD-85DB-ECC647DE118A}"/>
              </a:ext>
            </a:extLst>
          </p:cNvPr>
          <p:cNvSpPr/>
          <p:nvPr/>
        </p:nvSpPr>
        <p:spPr>
          <a:xfrm>
            <a:off x="123456" y="1155153"/>
            <a:ext cx="8841031" cy="33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Barrière de détection de gaz (LOS) infrarouge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7B02300-19A7-9F90-E277-9E4855927231}"/>
              </a:ext>
            </a:extLst>
          </p:cNvPr>
          <p:cNvGrpSpPr/>
          <p:nvPr/>
        </p:nvGrpSpPr>
        <p:grpSpPr>
          <a:xfrm>
            <a:off x="2118308" y="1212003"/>
            <a:ext cx="4851326" cy="234328"/>
            <a:chOff x="2051720" y="1212003"/>
            <a:chExt cx="4851326" cy="234328"/>
          </a:xfrm>
        </p:grpSpPr>
        <p:pic>
          <p:nvPicPr>
            <p:cNvPr id="14" name="Picture 3">
              <a:extLst>
                <a:ext uri="{FF2B5EF4-FFF2-40B4-BE49-F238E27FC236}">
                  <a16:creationId xmlns:a16="http://schemas.microsoft.com/office/drawing/2014/main" id="{27DBE875-8201-AE9C-EA86-E23AB027CC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1212003"/>
              <a:ext cx="635794" cy="221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>
              <a:extLst>
                <a:ext uri="{FF2B5EF4-FFF2-40B4-BE49-F238E27FC236}">
                  <a16:creationId xmlns:a16="http://schemas.microsoft.com/office/drawing/2014/main" id="{DCCC9655-86BC-1497-698A-E318ECBD7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7252" y="1224875"/>
              <a:ext cx="635794" cy="221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AB507E4-2C06-467F-1FC3-77BD0F02699E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7" name="Rectangle 16">
              <a:hlinkClick r:id="rId5" action="ppaction://hlinksldjump"/>
              <a:extLst>
                <a:ext uri="{FF2B5EF4-FFF2-40B4-BE49-F238E27FC236}">
                  <a16:creationId xmlns:a16="http://schemas.microsoft.com/office/drawing/2014/main" id="{0B0E9E30-641E-8FEE-F8D0-1DC0D4B43F39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8" name="ZoneTexte 17">
              <a:hlinkClick r:id="rId6" action="ppaction://hlinksldjump"/>
              <a:extLst>
                <a:ext uri="{FF2B5EF4-FFF2-40B4-BE49-F238E27FC236}">
                  <a16:creationId xmlns:a16="http://schemas.microsoft.com/office/drawing/2014/main" id="{B9467A80-96A0-9BC6-8628-64B630C9A96F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9" name="ZoneTexte 18">
              <a:hlinkClick r:id="rId7" action="ppaction://hlinksldjump"/>
              <a:extLst>
                <a:ext uri="{FF2B5EF4-FFF2-40B4-BE49-F238E27FC236}">
                  <a16:creationId xmlns:a16="http://schemas.microsoft.com/office/drawing/2014/main" id="{FB7D1D7F-9B67-21B6-2760-245F511212CF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8" action="ppaction://hlinksldjump"/>
              <a:extLst>
                <a:ext uri="{FF2B5EF4-FFF2-40B4-BE49-F238E27FC236}">
                  <a16:creationId xmlns:a16="http://schemas.microsoft.com/office/drawing/2014/main" id="{142125A6-2BDD-90F0-804D-EF1B78088352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1" name="Image 20" descr="Une image contenant clipart&#10;&#10;Description générée automatiquement">
              <a:hlinkClick r:id="rId5" action="ppaction://hlinksldjump"/>
              <a:extLst>
                <a:ext uri="{FF2B5EF4-FFF2-40B4-BE49-F238E27FC236}">
                  <a16:creationId xmlns:a16="http://schemas.microsoft.com/office/drawing/2014/main" id="{323989A5-274D-D6E1-BB7A-177A477FC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2" name="ZoneTexte 21">
              <a:hlinkClick r:id="rId10" action="ppaction://hlinksldjump"/>
              <a:extLst>
                <a:ext uri="{FF2B5EF4-FFF2-40B4-BE49-F238E27FC236}">
                  <a16:creationId xmlns:a16="http://schemas.microsoft.com/office/drawing/2014/main" id="{43683D04-6AA8-060B-BBEC-73E395DDEC75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3A10A4AD-471B-5355-CAC7-87920AEA7EE2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1266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La détection de flamme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30C7CEA-EF0D-C5B0-50E4-B9AEF676388B}"/>
              </a:ext>
            </a:extLst>
          </p:cNvPr>
          <p:cNvGrpSpPr/>
          <p:nvPr/>
        </p:nvGrpSpPr>
        <p:grpSpPr>
          <a:xfrm>
            <a:off x="545262" y="1155153"/>
            <a:ext cx="8347217" cy="2863733"/>
            <a:chOff x="545262" y="1549751"/>
            <a:chExt cx="8347217" cy="2863733"/>
          </a:xfrm>
        </p:grpSpPr>
        <p:pic>
          <p:nvPicPr>
            <p:cNvPr id="33797" name="Picture 7"/>
            <p:cNvPicPr>
              <a:picLocks noChangeArrowheads="1"/>
            </p:cNvPicPr>
            <p:nvPr/>
          </p:nvPicPr>
          <p:blipFill>
            <a:blip r:embed="rId2" cstate="print"/>
            <a:srcRect t="26613"/>
            <a:stretch>
              <a:fillRect/>
            </a:stretch>
          </p:blipFill>
          <p:spPr bwMode="auto">
            <a:xfrm rot="-3764522">
              <a:off x="1193223" y="2310187"/>
              <a:ext cx="1528979" cy="1797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798" name="Line 5"/>
            <p:cNvSpPr>
              <a:spLocks noChangeShapeType="1"/>
            </p:cNvSpPr>
            <p:nvPr/>
          </p:nvSpPr>
          <p:spPr bwMode="auto">
            <a:xfrm>
              <a:off x="1167376" y="2810136"/>
              <a:ext cx="1740694" cy="873919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none" w="sm" len="sm"/>
              <a:tailEnd type="stealth" w="sm" len="sm"/>
            </a:ln>
          </p:spPr>
          <p:txBody>
            <a:bodyPr wrap="none" anchor="ctr"/>
            <a:lstStyle/>
            <a:p>
              <a:endParaRPr lang="en-US" sz="1350" dirty="0">
                <a:latin typeface="+mj-lt"/>
              </a:endParaRPr>
            </a:p>
          </p:txBody>
        </p:sp>
        <p:sp>
          <p:nvSpPr>
            <p:cNvPr id="33800" name="TextBox 8"/>
            <p:cNvSpPr txBox="1">
              <a:spLocks noChangeArrowheads="1"/>
            </p:cNvSpPr>
            <p:nvPr/>
          </p:nvSpPr>
          <p:spPr bwMode="auto">
            <a:xfrm>
              <a:off x="1092705" y="2256134"/>
              <a:ext cx="830677" cy="300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35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30° haut</a:t>
              </a:r>
            </a:p>
          </p:txBody>
        </p:sp>
        <p:sp>
          <p:nvSpPr>
            <p:cNvPr id="33801" name="TextBox 9"/>
            <p:cNvSpPr txBox="1">
              <a:spLocks noChangeArrowheads="1"/>
            </p:cNvSpPr>
            <p:nvPr/>
          </p:nvSpPr>
          <p:spPr bwMode="auto">
            <a:xfrm>
              <a:off x="555945" y="3833594"/>
              <a:ext cx="772969" cy="300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35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45° bas</a:t>
              </a:r>
            </a:p>
          </p:txBody>
        </p:sp>
        <p:sp>
          <p:nvSpPr>
            <p:cNvPr id="33802" name="TextBox 10"/>
            <p:cNvSpPr txBox="1">
              <a:spLocks noChangeArrowheads="1"/>
            </p:cNvSpPr>
            <p:nvPr/>
          </p:nvSpPr>
          <p:spPr bwMode="auto">
            <a:xfrm>
              <a:off x="2890256" y="2705803"/>
              <a:ext cx="1638590" cy="300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fr-FR" sz="1350" dirty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45° gauche / droite</a:t>
              </a:r>
            </a:p>
          </p:txBody>
        </p:sp>
        <p:pic>
          <p:nvPicPr>
            <p:cNvPr id="268290" name="Picture 2" descr="W:\DEC Library - Graphics\Marcom Photo Library\JPEGs\Flame\X330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62" y="2464244"/>
              <a:ext cx="616061" cy="39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234B86A-B0AC-4B5E-8E82-3F843B9C4DD9}"/>
                </a:ext>
              </a:extLst>
            </p:cNvPr>
            <p:cNvSpPr txBox="1"/>
            <p:nvPr/>
          </p:nvSpPr>
          <p:spPr>
            <a:xfrm>
              <a:off x="4786236" y="1612717"/>
              <a:ext cx="4106243" cy="280076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200" b="1" dirty="0">
                  <a:solidFill>
                    <a:srgbClr val="00B050"/>
                  </a:solidFill>
                </a:rPr>
                <a:t>Le cône de vision :</a:t>
              </a:r>
            </a:p>
            <a:p>
              <a:endParaRPr lang="fr-FR" sz="1200" dirty="0">
                <a:solidFill>
                  <a:srgbClr val="00B050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Est la plage de détection en forme de cône déterminée par la technologie et le type de feu;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400" dirty="0">
                <a:solidFill>
                  <a:srgbClr val="002060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Correspond aux performances listées par l’organisme de certification (FM pour Det-Tronics);</a:t>
              </a:r>
            </a:p>
            <a:p>
              <a:endParaRPr lang="fr-FR" sz="1200" dirty="0">
                <a:solidFill>
                  <a:srgbClr val="00B050"/>
                </a:solidFill>
              </a:endParaRPr>
            </a:p>
            <a:p>
              <a:endParaRPr lang="fr-FR" sz="1200" dirty="0">
                <a:solidFill>
                  <a:srgbClr val="00B050"/>
                </a:solidFill>
              </a:endParaRPr>
            </a:p>
            <a:p>
              <a:r>
                <a:rPr lang="fr-FR" sz="1200" b="1" dirty="0">
                  <a:solidFill>
                    <a:srgbClr val="00B050"/>
                  </a:solidFill>
                </a:rPr>
                <a:t>Le champ de vision</a:t>
              </a:r>
              <a:r>
                <a:rPr lang="fr-FR" sz="1200" dirty="0"/>
                <a:t> :</a:t>
              </a:r>
            </a:p>
            <a:p>
              <a:endParaRPr lang="fr-FR" sz="12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Est l’extension de la zone observable que l’on peut voir à n’importe quel moment donné, tel qu’installé; 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400" dirty="0">
                <a:solidFill>
                  <a:srgbClr val="002060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Un design optimal ne laisse pas de trous dans le schéma du</a:t>
              </a:r>
              <a:r>
                <a:rPr lang="fr-FR" sz="1200" dirty="0">
                  <a:solidFill>
                    <a:srgbClr val="00B050"/>
                  </a:solidFill>
                </a:rPr>
                <a:t> Champ de Vision</a:t>
              </a:r>
              <a:endParaRPr lang="fr-FR" sz="1200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3CC4A84-7CEF-41E1-93EE-915BEA2C9146}"/>
                </a:ext>
              </a:extLst>
            </p:cNvPr>
            <p:cNvSpPr txBox="1"/>
            <p:nvPr/>
          </p:nvSpPr>
          <p:spPr>
            <a:xfrm>
              <a:off x="555945" y="1549751"/>
              <a:ext cx="3872039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Cône et champs de vision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E49D4FD9-18F8-D72B-A0A8-90B1C0C87D1A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Comment les détecteurs de flamme voient le monde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1036E8-A105-7141-90EF-E9D5CE6F0D15}"/>
              </a:ext>
            </a:extLst>
          </p:cNvPr>
          <p:cNvSpPr/>
          <p:nvPr/>
        </p:nvSpPr>
        <p:spPr>
          <a:xfrm>
            <a:off x="4786236" y="1155153"/>
            <a:ext cx="4178251" cy="1456133"/>
          </a:xfrm>
          <a:prstGeom prst="rect">
            <a:avLst/>
          </a:prstGeom>
          <a:noFill/>
          <a:ln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3F5CBB-9889-C486-A04E-4E71C60ECBA3}"/>
              </a:ext>
            </a:extLst>
          </p:cNvPr>
          <p:cNvSpPr/>
          <p:nvPr/>
        </p:nvSpPr>
        <p:spPr>
          <a:xfrm>
            <a:off x="4786235" y="2710929"/>
            <a:ext cx="4178251" cy="1456133"/>
          </a:xfrm>
          <a:prstGeom prst="rect">
            <a:avLst/>
          </a:prstGeom>
          <a:noFill/>
          <a:ln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8F8FF40-6D13-6FD1-7F32-97F8B2228B81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8" name="Rectangle 7">
              <a:hlinkClick r:id="rId4" action="ppaction://hlinksldjump"/>
              <a:extLst>
                <a:ext uri="{FF2B5EF4-FFF2-40B4-BE49-F238E27FC236}">
                  <a16:creationId xmlns:a16="http://schemas.microsoft.com/office/drawing/2014/main" id="{AE41AB94-67CD-C747-5B49-37FBB3BA7BE3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ZoneTexte 8">
              <a:hlinkClick r:id="rId5" action="ppaction://hlinksldjump"/>
              <a:extLst>
                <a:ext uri="{FF2B5EF4-FFF2-40B4-BE49-F238E27FC236}">
                  <a16:creationId xmlns:a16="http://schemas.microsoft.com/office/drawing/2014/main" id="{2483699A-A8BE-FB90-87F1-8AD3E70D1916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1" name="ZoneTexte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6D379E8F-9784-ECC9-6707-32545EB42926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3" name="ZoneTexte 12">
              <a:hlinkClick r:id="rId7" action="ppaction://hlinksldjump"/>
              <a:extLst>
                <a:ext uri="{FF2B5EF4-FFF2-40B4-BE49-F238E27FC236}">
                  <a16:creationId xmlns:a16="http://schemas.microsoft.com/office/drawing/2014/main" id="{6F10DE21-CB8F-32E8-74CE-FE70394105A6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4" name="Image 13" descr="Une image contenant clipart&#10;&#10;Description générée automatiquement">
              <a:hlinkClick r:id="rId4" action="ppaction://hlinksldjump"/>
              <a:extLst>
                <a:ext uri="{FF2B5EF4-FFF2-40B4-BE49-F238E27FC236}">
                  <a16:creationId xmlns:a16="http://schemas.microsoft.com/office/drawing/2014/main" id="{49EF8380-6D4C-CF2D-D96B-2382A47568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7" name="ZoneTexte 16">
              <a:hlinkClick r:id="rId9" action="ppaction://hlinksldjump"/>
              <a:extLst>
                <a:ext uri="{FF2B5EF4-FFF2-40B4-BE49-F238E27FC236}">
                  <a16:creationId xmlns:a16="http://schemas.microsoft.com/office/drawing/2014/main" id="{EB6E949A-FA75-29A6-CCAD-D9DA97D88BEC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8" name="ZoneTexte 17">
              <a:hlinkClick r:id="rId10" action="ppaction://hlinksldjump"/>
              <a:extLst>
                <a:ext uri="{FF2B5EF4-FFF2-40B4-BE49-F238E27FC236}">
                  <a16:creationId xmlns:a16="http://schemas.microsoft.com/office/drawing/2014/main" id="{5CA2B3D7-C70F-6F32-C706-50C1494574F5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La détection de GAZ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866188" y="4627563"/>
            <a:ext cx="277812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grpSp>
        <p:nvGrpSpPr>
          <p:cNvPr id="43" name="Group 42"/>
          <p:cNvGrpSpPr/>
          <p:nvPr/>
        </p:nvGrpSpPr>
        <p:grpSpPr>
          <a:xfrm flipH="1">
            <a:off x="3480764" y="3011024"/>
            <a:ext cx="2002163" cy="280691"/>
            <a:chOff x="300103" y="3727905"/>
            <a:chExt cx="2632743" cy="374255"/>
          </a:xfrm>
        </p:grpSpPr>
        <p:pic>
          <p:nvPicPr>
            <p:cNvPr id="44" name="Picture 131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103" y="3728720"/>
              <a:ext cx="997499" cy="3675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5" name="Picture 130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0019" y="3734650"/>
              <a:ext cx="952827" cy="36751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 w="9525">
              <a:noFill/>
              <a:miter lim="800000"/>
              <a:headEnd/>
              <a:tailEnd/>
            </a:ln>
          </p:spPr>
        </p:pic>
        <p:grpSp>
          <p:nvGrpSpPr>
            <p:cNvPr id="46" name="Group 7"/>
            <p:cNvGrpSpPr>
              <a:grpSpLocks/>
            </p:cNvGrpSpPr>
            <p:nvPr/>
          </p:nvGrpSpPr>
          <p:grpSpPr bwMode="auto">
            <a:xfrm>
              <a:off x="1279187" y="3899086"/>
              <a:ext cx="822685" cy="43478"/>
              <a:chOff x="1832" y="3280"/>
              <a:chExt cx="2144" cy="112"/>
            </a:xfrm>
          </p:grpSpPr>
          <p:sp>
            <p:nvSpPr>
              <p:cNvPr id="49" name="Line 8"/>
              <p:cNvSpPr>
                <a:spLocks noChangeShapeType="1"/>
              </p:cNvSpPr>
              <p:nvPr/>
            </p:nvSpPr>
            <p:spPr bwMode="auto">
              <a:xfrm>
                <a:off x="1832" y="3280"/>
                <a:ext cx="2144" cy="0"/>
              </a:xfrm>
              <a:prstGeom prst="line">
                <a:avLst/>
              </a:prstGeom>
              <a:noFill/>
              <a:ln w="76200">
                <a:pattFill prst="zigZag">
                  <a:fgClr>
                    <a:srgbClr val="FF3300"/>
                  </a:fgClr>
                  <a:bgClr>
                    <a:srgbClr val="FFFFFF"/>
                  </a:bgClr>
                </a:patt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50" name="Line 9"/>
              <p:cNvSpPr>
                <a:spLocks noChangeShapeType="1"/>
              </p:cNvSpPr>
              <p:nvPr/>
            </p:nvSpPr>
            <p:spPr bwMode="auto">
              <a:xfrm>
                <a:off x="1832" y="3320"/>
                <a:ext cx="2144" cy="0"/>
              </a:xfrm>
              <a:prstGeom prst="line">
                <a:avLst/>
              </a:prstGeom>
              <a:noFill/>
              <a:ln w="76200">
                <a:pattFill prst="zigZag">
                  <a:fgClr>
                    <a:srgbClr val="FF3300"/>
                  </a:fgClr>
                  <a:bgClr>
                    <a:srgbClr val="FFFFFF"/>
                  </a:bgClr>
                </a:patt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51" name="Line 10"/>
              <p:cNvSpPr>
                <a:spLocks noChangeShapeType="1"/>
              </p:cNvSpPr>
              <p:nvPr/>
            </p:nvSpPr>
            <p:spPr bwMode="auto">
              <a:xfrm>
                <a:off x="1832" y="3360"/>
                <a:ext cx="2144" cy="0"/>
              </a:xfrm>
              <a:prstGeom prst="line">
                <a:avLst/>
              </a:prstGeom>
              <a:noFill/>
              <a:ln w="76200">
                <a:pattFill prst="zigZag">
                  <a:fgClr>
                    <a:srgbClr val="FF3300"/>
                  </a:fgClr>
                  <a:bgClr>
                    <a:srgbClr val="FFFFFF"/>
                  </a:bgClr>
                </a:patt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  <p:sp>
            <p:nvSpPr>
              <p:cNvPr id="52" name="Line 11"/>
              <p:cNvSpPr>
                <a:spLocks noChangeShapeType="1"/>
              </p:cNvSpPr>
              <p:nvPr/>
            </p:nvSpPr>
            <p:spPr bwMode="auto">
              <a:xfrm>
                <a:off x="1832" y="3392"/>
                <a:ext cx="2144" cy="0"/>
              </a:xfrm>
              <a:prstGeom prst="line">
                <a:avLst/>
              </a:prstGeom>
              <a:noFill/>
              <a:ln w="76200">
                <a:pattFill prst="zigZag">
                  <a:fgClr>
                    <a:srgbClr val="FF3300"/>
                  </a:fgClr>
                  <a:bgClr>
                    <a:srgbClr val="FFFFFF"/>
                  </a:bgClr>
                </a:patt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 sz="1350">
                  <a:solidFill>
                    <a:prstClr val="black"/>
                  </a:solidFill>
                  <a:latin typeface="Arial"/>
                  <a:ea typeface="+mn-ea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>
              <a:off x="487679" y="3743145"/>
              <a:ext cx="48006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prstClr val="black"/>
                  </a:solidFill>
                  <a:latin typeface="Arial"/>
                  <a:ea typeface="+mn-ea"/>
                </a:rPr>
                <a:t>Tx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07920" y="3727905"/>
              <a:ext cx="48006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sz="1050" dirty="0">
                  <a:solidFill>
                    <a:prstClr val="black"/>
                  </a:solidFill>
                  <a:latin typeface="Arial"/>
                  <a:ea typeface="+mn-ea"/>
                </a:rPr>
                <a:t>Rx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5F27DEED-7D81-4D65-ABFF-B08EFF78BE73}"/>
              </a:ext>
            </a:extLst>
          </p:cNvPr>
          <p:cNvGrpSpPr>
            <a:grpSpLocks noChangeAspect="1"/>
          </p:cNvGrpSpPr>
          <p:nvPr/>
        </p:nvGrpSpPr>
        <p:grpSpPr>
          <a:xfrm>
            <a:off x="1804489" y="1756061"/>
            <a:ext cx="4616438" cy="2831913"/>
            <a:chOff x="1467730" y="864395"/>
            <a:chExt cx="6045887" cy="3708796"/>
          </a:xfrm>
        </p:grpSpPr>
        <p:pic>
          <p:nvPicPr>
            <p:cNvPr id="8909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 b="43593"/>
            <a:stretch>
              <a:fillRect/>
            </a:stretch>
          </p:blipFill>
          <p:spPr bwMode="auto">
            <a:xfrm>
              <a:off x="1828800" y="864395"/>
              <a:ext cx="5372100" cy="19550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9093" name="Picture 5"/>
            <p:cNvPicPr>
              <a:picLocks noChangeAspect="1" noChangeArrowheads="1"/>
            </p:cNvPicPr>
            <p:nvPr/>
          </p:nvPicPr>
          <p:blipFill>
            <a:blip r:embed="rId5" cstate="print"/>
            <a:srcRect t="60701" b="-2061"/>
            <a:stretch>
              <a:fillRect/>
            </a:stretch>
          </p:blipFill>
          <p:spPr bwMode="auto">
            <a:xfrm>
              <a:off x="2013347" y="3139678"/>
              <a:ext cx="5372100" cy="14335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11" name="Group 10"/>
            <p:cNvGrpSpPr/>
            <p:nvPr/>
          </p:nvGrpSpPr>
          <p:grpSpPr>
            <a:xfrm>
              <a:off x="1467730" y="2828755"/>
              <a:ext cx="1974557" cy="280691"/>
              <a:chOff x="300103" y="3727905"/>
              <a:chExt cx="2632743" cy="374255"/>
            </a:xfrm>
          </p:grpSpPr>
          <p:pic>
            <p:nvPicPr>
              <p:cNvPr id="11395" name="Picture 1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0103" y="3728720"/>
                <a:ext cx="997499" cy="3675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11394" name="Picture 130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019" y="3734650"/>
                <a:ext cx="952827" cy="36751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3" name="Group 7"/>
              <p:cNvGrpSpPr>
                <a:grpSpLocks/>
              </p:cNvGrpSpPr>
              <p:nvPr/>
            </p:nvGrpSpPr>
            <p:grpSpPr bwMode="auto">
              <a:xfrm>
                <a:off x="1279187" y="3899086"/>
                <a:ext cx="822685" cy="43478"/>
                <a:chOff x="1832" y="3280"/>
                <a:chExt cx="2144" cy="112"/>
              </a:xfrm>
            </p:grpSpPr>
            <p:sp>
              <p:nvSpPr>
                <p:cNvPr id="89122" name="Line 8"/>
                <p:cNvSpPr>
                  <a:spLocks noChangeShapeType="1"/>
                </p:cNvSpPr>
                <p:nvPr/>
              </p:nvSpPr>
              <p:spPr bwMode="auto">
                <a:xfrm>
                  <a:off x="1832" y="3280"/>
                  <a:ext cx="2144" cy="0"/>
                </a:xfrm>
                <a:prstGeom prst="line">
                  <a:avLst/>
                </a:prstGeom>
                <a:noFill/>
                <a:ln w="76200">
                  <a:pattFill prst="zigZag">
                    <a:fgClr>
                      <a:srgbClr val="FF3300"/>
                    </a:fgClr>
                    <a:bgClr>
                      <a:srgbClr val="FFFFFF"/>
                    </a:bgClr>
                  </a:patt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black"/>
                    </a:solidFill>
                    <a:latin typeface="Arial"/>
                    <a:ea typeface="+mn-ea"/>
                  </a:endParaRPr>
                </a:p>
              </p:txBody>
            </p:sp>
            <p:sp>
              <p:nvSpPr>
                <p:cNvPr id="89123" name="Line 9"/>
                <p:cNvSpPr>
                  <a:spLocks noChangeShapeType="1"/>
                </p:cNvSpPr>
                <p:nvPr/>
              </p:nvSpPr>
              <p:spPr bwMode="auto">
                <a:xfrm>
                  <a:off x="1832" y="3320"/>
                  <a:ext cx="2144" cy="0"/>
                </a:xfrm>
                <a:prstGeom prst="line">
                  <a:avLst/>
                </a:prstGeom>
                <a:noFill/>
                <a:ln w="76200">
                  <a:pattFill prst="zigZag">
                    <a:fgClr>
                      <a:srgbClr val="FF3300"/>
                    </a:fgClr>
                    <a:bgClr>
                      <a:srgbClr val="FFFFFF"/>
                    </a:bgClr>
                  </a:patt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black"/>
                    </a:solidFill>
                    <a:latin typeface="Arial"/>
                    <a:ea typeface="+mn-ea"/>
                  </a:endParaRPr>
                </a:p>
              </p:txBody>
            </p:sp>
            <p:sp>
              <p:nvSpPr>
                <p:cNvPr id="89124" name="Line 10"/>
                <p:cNvSpPr>
                  <a:spLocks noChangeShapeType="1"/>
                </p:cNvSpPr>
                <p:nvPr/>
              </p:nvSpPr>
              <p:spPr bwMode="auto">
                <a:xfrm>
                  <a:off x="1832" y="3360"/>
                  <a:ext cx="2144" cy="0"/>
                </a:xfrm>
                <a:prstGeom prst="line">
                  <a:avLst/>
                </a:prstGeom>
                <a:noFill/>
                <a:ln w="76200">
                  <a:pattFill prst="zigZag">
                    <a:fgClr>
                      <a:srgbClr val="FF3300"/>
                    </a:fgClr>
                    <a:bgClr>
                      <a:srgbClr val="FFFFFF"/>
                    </a:bgClr>
                  </a:patt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black"/>
                    </a:solidFill>
                    <a:latin typeface="Arial"/>
                    <a:ea typeface="+mn-ea"/>
                  </a:endParaRPr>
                </a:p>
              </p:txBody>
            </p:sp>
            <p:sp>
              <p:nvSpPr>
                <p:cNvPr id="89125" name="Line 11"/>
                <p:cNvSpPr>
                  <a:spLocks noChangeShapeType="1"/>
                </p:cNvSpPr>
                <p:nvPr/>
              </p:nvSpPr>
              <p:spPr bwMode="auto">
                <a:xfrm>
                  <a:off x="1832" y="3392"/>
                  <a:ext cx="2144" cy="0"/>
                </a:xfrm>
                <a:prstGeom prst="line">
                  <a:avLst/>
                </a:prstGeom>
                <a:noFill/>
                <a:ln w="76200">
                  <a:pattFill prst="zigZag">
                    <a:fgClr>
                      <a:srgbClr val="FF3300"/>
                    </a:fgClr>
                    <a:bgClr>
                      <a:srgbClr val="FFFFFF"/>
                    </a:bgClr>
                  </a:patt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black"/>
                    </a:solidFill>
                    <a:latin typeface="Arial"/>
                    <a:ea typeface="+mn-ea"/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487680" y="3743145"/>
                <a:ext cx="480060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 dirty="0">
                    <a:solidFill>
                      <a:prstClr val="black"/>
                    </a:solidFill>
                    <a:latin typeface="Arial"/>
                    <a:ea typeface="+mn-ea"/>
                  </a:rPr>
                  <a:t>Tx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2407921" y="3727905"/>
                <a:ext cx="480060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 dirty="0">
                    <a:solidFill>
                      <a:prstClr val="black"/>
                    </a:solidFill>
                    <a:latin typeface="Arial"/>
                    <a:ea typeface="+mn-ea"/>
                  </a:rPr>
                  <a:t>Rx</a:t>
                </a: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550490" y="2835433"/>
              <a:ext cx="1963127" cy="280691"/>
              <a:chOff x="315343" y="3727905"/>
              <a:chExt cx="2617503" cy="374255"/>
            </a:xfrm>
          </p:grpSpPr>
          <p:pic>
            <p:nvPicPr>
              <p:cNvPr id="54" name="Picture 131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343" y="3728720"/>
                <a:ext cx="997499" cy="3675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pic>
            <p:nvPicPr>
              <p:cNvPr id="55" name="Picture 130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80019" y="3734650"/>
                <a:ext cx="952827" cy="367510"/>
              </a:xfrm>
              <a:prstGeom prst="rect">
                <a:avLst/>
              </a:prstGeom>
              <a:solidFill>
                <a:schemeClr val="accent1">
                  <a:alpha val="0"/>
                </a:schemeClr>
              </a:solidFill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56" name="Group 7"/>
              <p:cNvGrpSpPr>
                <a:grpSpLocks/>
              </p:cNvGrpSpPr>
              <p:nvPr/>
            </p:nvGrpSpPr>
            <p:grpSpPr bwMode="auto">
              <a:xfrm>
                <a:off x="1279187" y="3899086"/>
                <a:ext cx="822685" cy="43478"/>
                <a:chOff x="1832" y="3280"/>
                <a:chExt cx="2144" cy="112"/>
              </a:xfrm>
            </p:grpSpPr>
            <p:sp>
              <p:nvSpPr>
                <p:cNvPr id="59" name="Line 8"/>
                <p:cNvSpPr>
                  <a:spLocks noChangeShapeType="1"/>
                </p:cNvSpPr>
                <p:nvPr/>
              </p:nvSpPr>
              <p:spPr bwMode="auto">
                <a:xfrm>
                  <a:off x="1832" y="3280"/>
                  <a:ext cx="2144" cy="0"/>
                </a:xfrm>
                <a:prstGeom prst="line">
                  <a:avLst/>
                </a:prstGeom>
                <a:noFill/>
                <a:ln w="76200">
                  <a:pattFill prst="zigZag">
                    <a:fgClr>
                      <a:srgbClr val="FF3300"/>
                    </a:fgClr>
                    <a:bgClr>
                      <a:srgbClr val="FFFFFF"/>
                    </a:bgClr>
                  </a:patt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black"/>
                    </a:solidFill>
                    <a:latin typeface="Arial"/>
                    <a:ea typeface="+mn-ea"/>
                  </a:endParaRPr>
                </a:p>
              </p:txBody>
            </p:sp>
            <p:sp>
              <p:nvSpPr>
                <p:cNvPr id="60" name="Line 9"/>
                <p:cNvSpPr>
                  <a:spLocks noChangeShapeType="1"/>
                </p:cNvSpPr>
                <p:nvPr/>
              </p:nvSpPr>
              <p:spPr bwMode="auto">
                <a:xfrm>
                  <a:off x="1832" y="3320"/>
                  <a:ext cx="2144" cy="0"/>
                </a:xfrm>
                <a:prstGeom prst="line">
                  <a:avLst/>
                </a:prstGeom>
                <a:noFill/>
                <a:ln w="76200">
                  <a:pattFill prst="zigZag">
                    <a:fgClr>
                      <a:srgbClr val="FF3300"/>
                    </a:fgClr>
                    <a:bgClr>
                      <a:srgbClr val="FFFFFF"/>
                    </a:bgClr>
                  </a:patt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black"/>
                    </a:solidFill>
                    <a:latin typeface="Arial"/>
                    <a:ea typeface="+mn-ea"/>
                  </a:endParaRPr>
                </a:p>
              </p:txBody>
            </p:sp>
            <p:sp>
              <p:nvSpPr>
                <p:cNvPr id="61" name="Line 10"/>
                <p:cNvSpPr>
                  <a:spLocks noChangeShapeType="1"/>
                </p:cNvSpPr>
                <p:nvPr/>
              </p:nvSpPr>
              <p:spPr bwMode="auto">
                <a:xfrm>
                  <a:off x="1832" y="3360"/>
                  <a:ext cx="2144" cy="0"/>
                </a:xfrm>
                <a:prstGeom prst="line">
                  <a:avLst/>
                </a:prstGeom>
                <a:noFill/>
                <a:ln w="76200">
                  <a:pattFill prst="zigZag">
                    <a:fgClr>
                      <a:srgbClr val="FF3300"/>
                    </a:fgClr>
                    <a:bgClr>
                      <a:srgbClr val="FFFFFF"/>
                    </a:bgClr>
                  </a:patt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black"/>
                    </a:solidFill>
                    <a:latin typeface="Arial"/>
                    <a:ea typeface="+mn-ea"/>
                  </a:endParaRPr>
                </a:p>
              </p:txBody>
            </p:sp>
            <p:sp>
              <p:nvSpPr>
                <p:cNvPr id="62" name="Line 11"/>
                <p:cNvSpPr>
                  <a:spLocks noChangeShapeType="1"/>
                </p:cNvSpPr>
                <p:nvPr/>
              </p:nvSpPr>
              <p:spPr bwMode="auto">
                <a:xfrm>
                  <a:off x="1832" y="3392"/>
                  <a:ext cx="2144" cy="0"/>
                </a:xfrm>
                <a:prstGeom prst="line">
                  <a:avLst/>
                </a:prstGeom>
                <a:noFill/>
                <a:ln w="76200">
                  <a:pattFill prst="zigZag">
                    <a:fgClr>
                      <a:srgbClr val="FF3300"/>
                    </a:fgClr>
                    <a:bgClr>
                      <a:srgbClr val="FFFFFF"/>
                    </a:bgClr>
                  </a:patt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1350">
                    <a:solidFill>
                      <a:prstClr val="black"/>
                    </a:solidFill>
                    <a:latin typeface="Arial"/>
                    <a:ea typeface="+mn-ea"/>
                  </a:endParaRPr>
                </a:p>
              </p:txBody>
            </p:sp>
          </p:grpSp>
          <p:sp>
            <p:nvSpPr>
              <p:cNvPr id="57" name="TextBox 56"/>
              <p:cNvSpPr txBox="1"/>
              <p:nvPr/>
            </p:nvSpPr>
            <p:spPr>
              <a:xfrm>
                <a:off x="487680" y="3743145"/>
                <a:ext cx="480060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 dirty="0">
                    <a:solidFill>
                      <a:prstClr val="black"/>
                    </a:solidFill>
                    <a:latin typeface="Arial"/>
                    <a:ea typeface="+mn-ea"/>
                  </a:rPr>
                  <a:t>Tx</a:t>
                </a: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2407921" y="3727905"/>
                <a:ext cx="480060" cy="3385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050" dirty="0">
                    <a:solidFill>
                      <a:prstClr val="black"/>
                    </a:solidFill>
                    <a:latin typeface="Arial"/>
                    <a:ea typeface="+mn-ea"/>
                  </a:rPr>
                  <a:t>Rx</a:t>
                </a:r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672E50E2-C6B2-7A41-E985-56DAAE221E24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par barrière linéaire IR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568583-7B47-A9F7-E4D7-57E2D26FADB7}"/>
              </a:ext>
            </a:extLst>
          </p:cNvPr>
          <p:cNvSpPr/>
          <p:nvPr/>
        </p:nvSpPr>
        <p:spPr>
          <a:xfrm>
            <a:off x="123456" y="1155153"/>
            <a:ext cx="8841031" cy="33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 : Installation de surveillance périmétrique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2EEA41E-3AEC-FAAC-1160-1E60A6644757}"/>
              </a:ext>
            </a:extLst>
          </p:cNvPr>
          <p:cNvGrpSpPr/>
          <p:nvPr/>
        </p:nvGrpSpPr>
        <p:grpSpPr>
          <a:xfrm>
            <a:off x="1912969" y="1212003"/>
            <a:ext cx="5262004" cy="234328"/>
            <a:chOff x="2051720" y="1212003"/>
            <a:chExt cx="5262004" cy="234328"/>
          </a:xfrm>
        </p:grpSpPr>
        <p:pic>
          <p:nvPicPr>
            <p:cNvPr id="9" name="Picture 3">
              <a:extLst>
                <a:ext uri="{FF2B5EF4-FFF2-40B4-BE49-F238E27FC236}">
                  <a16:creationId xmlns:a16="http://schemas.microsoft.com/office/drawing/2014/main" id="{69C87C96-7CDF-8F99-BFBD-8674BA19E4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1212003"/>
              <a:ext cx="635794" cy="221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3">
              <a:extLst>
                <a:ext uri="{FF2B5EF4-FFF2-40B4-BE49-F238E27FC236}">
                  <a16:creationId xmlns:a16="http://schemas.microsoft.com/office/drawing/2014/main" id="{86A29259-5CB8-0678-EED1-E501DD7CA5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77930" y="1224875"/>
              <a:ext cx="635794" cy="221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D867460C-45AA-0887-F963-C4F7CE8D5995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4" name="Rectangle 13">
              <a:hlinkClick r:id="rId9" action="ppaction://hlinksldjump"/>
              <a:extLst>
                <a:ext uri="{FF2B5EF4-FFF2-40B4-BE49-F238E27FC236}">
                  <a16:creationId xmlns:a16="http://schemas.microsoft.com/office/drawing/2014/main" id="{6C08BC50-D734-5A82-E336-388EA1E1A859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ZoneTexte 14">
              <a:hlinkClick r:id="rId10" action="ppaction://hlinksldjump"/>
              <a:extLst>
                <a:ext uri="{FF2B5EF4-FFF2-40B4-BE49-F238E27FC236}">
                  <a16:creationId xmlns:a16="http://schemas.microsoft.com/office/drawing/2014/main" id="{862F41DF-979D-5420-F274-D031DA2462F9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6" name="ZoneTexte 15">
              <a:hlinkClick r:id="rId11" action="ppaction://hlinksldjump"/>
              <a:extLst>
                <a:ext uri="{FF2B5EF4-FFF2-40B4-BE49-F238E27FC236}">
                  <a16:creationId xmlns:a16="http://schemas.microsoft.com/office/drawing/2014/main" id="{D27306F2-C01A-43BF-4D73-C1DF49C23C1E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7" name="ZoneTexte 16">
              <a:hlinkClick r:id="rId12" action="ppaction://hlinksldjump"/>
              <a:extLst>
                <a:ext uri="{FF2B5EF4-FFF2-40B4-BE49-F238E27FC236}">
                  <a16:creationId xmlns:a16="http://schemas.microsoft.com/office/drawing/2014/main" id="{FEF89774-B33D-8AC6-8B06-6850E408B041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8" name="Image 17" descr="Une image contenant clipart&#10;&#10;Description générée automatiquement">
              <a:hlinkClick r:id="rId9" action="ppaction://hlinksldjump"/>
              <a:extLst>
                <a:ext uri="{FF2B5EF4-FFF2-40B4-BE49-F238E27FC236}">
                  <a16:creationId xmlns:a16="http://schemas.microsoft.com/office/drawing/2014/main" id="{B7DF0DE7-B07C-7A63-D38D-5B88E8C73C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9" name="ZoneTexte 18">
              <a:hlinkClick r:id="rId14" action="ppaction://hlinksldjump"/>
              <a:extLst>
                <a:ext uri="{FF2B5EF4-FFF2-40B4-BE49-F238E27FC236}">
                  <a16:creationId xmlns:a16="http://schemas.microsoft.com/office/drawing/2014/main" id="{C3D74D77-49CC-0F5E-F609-60E779FB1DEA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0" name="ZoneTexte 19">
              <a:hlinkClick r:id="rId15" action="ppaction://hlinksldjump"/>
              <a:extLst>
                <a:ext uri="{FF2B5EF4-FFF2-40B4-BE49-F238E27FC236}">
                  <a16:creationId xmlns:a16="http://schemas.microsoft.com/office/drawing/2014/main" id="{A4E459E7-6FA6-94DA-F7DD-405FC23A954E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583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866188" y="4627563"/>
            <a:ext cx="277812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40962" name="Picture 2" descr="http://www.metallurgist.com/images/NaturalGasLeak/NaturalGasLeak1_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455" y="1591668"/>
            <a:ext cx="2657632" cy="1271279"/>
          </a:xfrm>
          <a:prstGeom prst="rect">
            <a:avLst/>
          </a:prstGeom>
          <a:noFill/>
        </p:spPr>
      </p:pic>
      <p:pic>
        <p:nvPicPr>
          <p:cNvPr id="50178" name="Picture 2" descr="http://www.aajkikhabar.com/en/uploads/images/300x300/DETECTION%20OF%20GAS%20LEAKAGE%20USING%20GSM_70471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55775" y="2831422"/>
            <a:ext cx="2041781" cy="1531336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41258" y="2563576"/>
            <a:ext cx="1548754" cy="640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E0FDFB4-9BAF-463C-95D6-34170388510C}"/>
              </a:ext>
            </a:extLst>
          </p:cNvPr>
          <p:cNvSpPr/>
          <p:nvPr/>
        </p:nvSpPr>
        <p:spPr>
          <a:xfrm>
            <a:off x="123455" y="1155153"/>
            <a:ext cx="8839177" cy="33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Eviter les fuites de gaz non détectées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8439E82-16F0-440A-9913-F118A74D6384}"/>
              </a:ext>
            </a:extLst>
          </p:cNvPr>
          <p:cNvSpPr txBox="1"/>
          <p:nvPr/>
        </p:nvSpPr>
        <p:spPr>
          <a:xfrm>
            <a:off x="5022034" y="1635646"/>
            <a:ext cx="388242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rgbClr val="C00000"/>
                </a:solidFill>
              </a:rPr>
              <a:t>Détecter :</a:t>
            </a:r>
          </a:p>
          <a:p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A chaque fois qu’il y a une fuite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6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A quelque endroit que soit la fuite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6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Uniquement la fuite ;</a:t>
            </a:r>
          </a:p>
          <a:p>
            <a:endParaRPr lang="fr-FR" sz="1200" dirty="0">
              <a:solidFill>
                <a:srgbClr val="002060"/>
              </a:solidFill>
            </a:endParaRPr>
          </a:p>
          <a:p>
            <a:endParaRPr lang="fr-FR" sz="1200" dirty="0">
              <a:solidFill>
                <a:srgbClr val="002060"/>
              </a:solidFill>
            </a:endParaRPr>
          </a:p>
          <a:p>
            <a:r>
              <a:rPr lang="fr-FR" sz="1200" b="1" dirty="0">
                <a:solidFill>
                  <a:srgbClr val="C00000"/>
                </a:solidFill>
              </a:rPr>
              <a:t>Générer :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un défaut lorsque celle-ci ne peut pas être détectée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6AE495DC-C7A6-4054-8FC9-D638BF3FE312}"/>
              </a:ext>
            </a:extLst>
          </p:cNvPr>
          <p:cNvSpPr/>
          <p:nvPr/>
        </p:nvSpPr>
        <p:spPr>
          <a:xfrm>
            <a:off x="3397840" y="3363838"/>
            <a:ext cx="1008112" cy="792088"/>
          </a:xfrm>
          <a:prstGeom prst="ellipse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1CB4AE-C39B-16B9-84DD-59C238A2ADB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des gaz toxiques - le besoin de l’utilisateur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B82031-774A-E78F-148E-6796E954B059}"/>
              </a:ext>
            </a:extLst>
          </p:cNvPr>
          <p:cNvSpPr/>
          <p:nvPr/>
        </p:nvSpPr>
        <p:spPr>
          <a:xfrm>
            <a:off x="4911756" y="1591668"/>
            <a:ext cx="4050877" cy="2780282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6EA27B6-7497-8627-70C9-5F0B88D1C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68" r="33743"/>
          <a:stretch/>
        </p:blipFill>
        <p:spPr bwMode="auto">
          <a:xfrm>
            <a:off x="123456" y="1133974"/>
            <a:ext cx="308294" cy="3139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3BD05129-D771-1F7A-5437-3267CB5741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68" r="33743"/>
          <a:stretch/>
        </p:blipFill>
        <p:spPr bwMode="auto">
          <a:xfrm>
            <a:off x="8557894" y="1133974"/>
            <a:ext cx="308294" cy="3139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06C77D51-E3B0-7645-875C-D2F68FCF3367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1" name="Rectangle 20">
              <a:hlinkClick r:id="rId7" action="ppaction://hlinksldjump"/>
              <a:extLst>
                <a:ext uri="{FF2B5EF4-FFF2-40B4-BE49-F238E27FC236}">
                  <a16:creationId xmlns:a16="http://schemas.microsoft.com/office/drawing/2014/main" id="{905FFE44-DDDF-2D8A-2C1D-90A4E51C8CB0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2" name="ZoneTexte 21">
              <a:hlinkClick r:id="rId8" action="ppaction://hlinksldjump"/>
              <a:extLst>
                <a:ext uri="{FF2B5EF4-FFF2-40B4-BE49-F238E27FC236}">
                  <a16:creationId xmlns:a16="http://schemas.microsoft.com/office/drawing/2014/main" id="{C6485776-6F29-0DC6-968A-37283C57519B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3" name="ZoneTexte 22">
              <a:hlinkClick r:id="rId9" action="ppaction://hlinksldjump"/>
              <a:extLst>
                <a:ext uri="{FF2B5EF4-FFF2-40B4-BE49-F238E27FC236}">
                  <a16:creationId xmlns:a16="http://schemas.microsoft.com/office/drawing/2014/main" id="{F526D17F-BE0E-8B0A-4D67-F94C39863B6F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4" name="ZoneTexte 23">
              <a:hlinkClick r:id="rId10" action="ppaction://hlinksldjump"/>
              <a:extLst>
                <a:ext uri="{FF2B5EF4-FFF2-40B4-BE49-F238E27FC236}">
                  <a16:creationId xmlns:a16="http://schemas.microsoft.com/office/drawing/2014/main" id="{A8603DF4-5F06-945B-750F-BDF22808FF20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5" name="Image 24" descr="Une image contenant clipart&#10;&#10;Description générée automatiquement">
              <a:hlinkClick r:id="rId7" action="ppaction://hlinksldjump"/>
              <a:extLst>
                <a:ext uri="{FF2B5EF4-FFF2-40B4-BE49-F238E27FC236}">
                  <a16:creationId xmlns:a16="http://schemas.microsoft.com/office/drawing/2014/main" id="{6D069FC9-F9E0-8B48-DAAC-782831F3A8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6" name="ZoneTexte 25">
              <a:hlinkClick r:id="rId12" action="ppaction://hlinksldjump"/>
              <a:extLst>
                <a:ext uri="{FF2B5EF4-FFF2-40B4-BE49-F238E27FC236}">
                  <a16:creationId xmlns:a16="http://schemas.microsoft.com/office/drawing/2014/main" id="{8DAE68B6-1FD4-5AC7-329E-197D6C0772A9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7" name="ZoneTexte 26">
              <a:hlinkClick r:id="rId13" action="ppaction://hlinksldjump"/>
              <a:extLst>
                <a:ext uri="{FF2B5EF4-FFF2-40B4-BE49-F238E27FC236}">
                  <a16:creationId xmlns:a16="http://schemas.microsoft.com/office/drawing/2014/main" id="{DB7E2760-DF98-C73F-0A71-D1F7D1B705D4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663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0" y="3883025"/>
            <a:ext cx="7777163" cy="131445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4" descr="http://webnative.bolgerinc.com/webnative/getimage?-eweb+-id+860196+/Volumes/Raid1/webventure/detronics/Product%20Photos/GT3000%20Exploded.tif">
            <a:extLst>
              <a:ext uri="{FF2B5EF4-FFF2-40B4-BE49-F238E27FC236}">
                <a16:creationId xmlns:a16="http://schemas.microsoft.com/office/drawing/2014/main" id="{C133C53E-DEB5-4233-9048-E0DF85F22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55569"/>
          <a:stretch>
            <a:fillRect/>
          </a:stretch>
        </p:blipFill>
        <p:spPr bwMode="auto">
          <a:xfrm rot="16573141">
            <a:off x="527751" y="3211530"/>
            <a:ext cx="1231106" cy="1194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93D5EF98-DD20-4F01-AA46-8B581D5F45A4}"/>
              </a:ext>
            </a:extLst>
          </p:cNvPr>
          <p:cNvGrpSpPr/>
          <p:nvPr/>
        </p:nvGrpSpPr>
        <p:grpSpPr>
          <a:xfrm>
            <a:off x="2460716" y="1811773"/>
            <a:ext cx="3922227" cy="2920217"/>
            <a:chOff x="3156263" y="1125929"/>
            <a:chExt cx="3922227" cy="2920217"/>
          </a:xfrm>
        </p:grpSpPr>
        <p:pic>
          <p:nvPicPr>
            <p:cNvPr id="12" name="Picture 2" descr="Y:\mktg\DEC Library - Graphics\Marcom Illustration Library\GasBook\Electrical Chemical Sensor\_Jpg files\Electrical Chem Sensor Simplified.jpg">
              <a:extLst>
                <a:ext uri="{FF2B5EF4-FFF2-40B4-BE49-F238E27FC236}">
                  <a16:creationId xmlns:a16="http://schemas.microsoft.com/office/drawing/2014/main" id="{E76511B7-CE24-4643-8A44-5D5E5A1882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4113" b="22248"/>
            <a:stretch/>
          </p:blipFill>
          <p:spPr bwMode="auto">
            <a:xfrm>
              <a:off x="3569718" y="1426011"/>
              <a:ext cx="3508772" cy="2620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extBox 8">
              <a:extLst>
                <a:ext uri="{FF2B5EF4-FFF2-40B4-BE49-F238E27FC236}">
                  <a16:creationId xmlns:a16="http://schemas.microsoft.com/office/drawing/2014/main" id="{AC66F598-2E19-4C5A-9A12-486241C0DE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7410" y="1839563"/>
              <a:ext cx="801823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000" b="1" dirty="0">
                  <a:solidFill>
                    <a:srgbClr val="002060"/>
                  </a:solidFill>
                  <a:latin typeface="Arial"/>
                  <a:ea typeface="+mn-ea"/>
                </a:rPr>
                <a:t>Référence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C5A876FA-995C-4AE1-8BD9-5E4B558F62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6646" y="2145475"/>
              <a:ext cx="79060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000" b="1" dirty="0">
                  <a:solidFill>
                    <a:srgbClr val="000000"/>
                  </a:solidFill>
                  <a:latin typeface="Arial"/>
                  <a:ea typeface="+mn-ea"/>
                </a:rPr>
                <a:t>Compteur</a:t>
              </a:r>
            </a:p>
          </p:txBody>
        </p:sp>
        <p:sp>
          <p:nvSpPr>
            <p:cNvPr id="15" name="TextBox 10">
              <a:extLst>
                <a:ext uri="{FF2B5EF4-FFF2-40B4-BE49-F238E27FC236}">
                  <a16:creationId xmlns:a16="http://schemas.microsoft.com/office/drawing/2014/main" id="{95130603-DE14-4F49-874A-ABBE4C7531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736" y="2474146"/>
              <a:ext cx="708848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000" b="1" dirty="0">
                  <a:solidFill>
                    <a:srgbClr val="000000"/>
                  </a:solidFill>
                  <a:latin typeface="Arial"/>
                  <a:ea typeface="+mn-ea"/>
                </a:rPr>
                <a:t>Sensible</a:t>
              </a:r>
            </a:p>
          </p:txBody>
        </p:sp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046EBA5F-3739-4F34-877A-13C6A4F480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8748" y="3519535"/>
              <a:ext cx="6832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000" b="1" dirty="0">
                  <a:solidFill>
                    <a:srgbClr val="FFFF00"/>
                  </a:solidFill>
                  <a:latin typeface="Arial"/>
                  <a:ea typeface="+mn-ea"/>
                </a:rPr>
                <a:t>Tampon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F0C54C-3E2A-4F7F-ACEA-82E0D571EA27}"/>
                </a:ext>
              </a:extLst>
            </p:cNvPr>
            <p:cNvCxnSpPr>
              <a:cxnSpLocks noChangeShapeType="1"/>
              <a:stCxn id="23" idx="2"/>
            </p:cNvCxnSpPr>
            <p:nvPr/>
          </p:nvCxnSpPr>
          <p:spPr bwMode="auto">
            <a:xfrm>
              <a:off x="3725109" y="2544298"/>
              <a:ext cx="411123" cy="228267"/>
            </a:xfrm>
            <a:prstGeom prst="line">
              <a:avLst/>
            </a:prstGeom>
            <a:noFill/>
            <a:ln w="28575" algn="ctr">
              <a:solidFill>
                <a:schemeClr val="tx2"/>
              </a:solidFill>
              <a:round/>
              <a:headEnd/>
              <a:tailEnd type="triangle" w="med" len="med"/>
            </a:ln>
          </p:spPr>
        </p:cxnSp>
        <p:cxnSp>
          <p:nvCxnSpPr>
            <p:cNvPr id="18" name="Straight Connector 24">
              <a:extLst>
                <a:ext uri="{FF2B5EF4-FFF2-40B4-BE49-F238E27FC236}">
                  <a16:creationId xmlns:a16="http://schemas.microsoft.com/office/drawing/2014/main" id="{80FD7310-0C9F-4605-B333-F61A383759E4}"/>
                </a:ext>
              </a:extLst>
            </p:cNvPr>
            <p:cNvCxnSpPr>
              <a:cxnSpLocks noChangeShapeType="1"/>
              <a:stCxn id="21" idx="3"/>
            </p:cNvCxnSpPr>
            <p:nvPr/>
          </p:nvCxnSpPr>
          <p:spPr bwMode="auto">
            <a:xfrm flipV="1">
              <a:off x="4427984" y="2960493"/>
              <a:ext cx="947728" cy="291802"/>
            </a:xfrm>
            <a:prstGeom prst="line">
              <a:avLst/>
            </a:prstGeom>
            <a:noFill/>
            <a:ln w="28575" algn="ctr">
              <a:solidFill>
                <a:schemeClr val="tx2"/>
              </a:solidFill>
              <a:round/>
              <a:headEnd/>
              <a:tailEnd type="triangle" w="med" len="med"/>
            </a:ln>
          </p:spPr>
        </p:cxnSp>
        <p:cxnSp>
          <p:nvCxnSpPr>
            <p:cNvPr id="19" name="Straight Connector 27">
              <a:extLst>
                <a:ext uri="{FF2B5EF4-FFF2-40B4-BE49-F238E27FC236}">
                  <a16:creationId xmlns:a16="http://schemas.microsoft.com/office/drawing/2014/main" id="{3DE74518-0E35-43E4-8BF9-6CF9E64B5D56}"/>
                </a:ext>
              </a:extLst>
            </p:cNvPr>
            <p:cNvCxnSpPr>
              <a:cxnSpLocks noChangeShapeType="1"/>
              <a:stCxn id="20" idx="3"/>
            </p:cNvCxnSpPr>
            <p:nvPr/>
          </p:nvCxnSpPr>
          <p:spPr bwMode="auto">
            <a:xfrm>
              <a:off x="6249907" y="1275970"/>
              <a:ext cx="114208" cy="663187"/>
            </a:xfrm>
            <a:prstGeom prst="line">
              <a:avLst/>
            </a:prstGeom>
            <a:noFill/>
            <a:ln w="28575" algn="ctr">
              <a:solidFill>
                <a:schemeClr val="tx2"/>
              </a:solidFill>
              <a:round/>
              <a:headEnd/>
              <a:tailEnd type="triangle" w="med" len="med"/>
            </a:ln>
          </p:spPr>
        </p:cxnSp>
        <p:sp>
          <p:nvSpPr>
            <p:cNvPr id="20" name="TextBox 6">
              <a:extLst>
                <a:ext uri="{FF2B5EF4-FFF2-40B4-BE49-F238E27FC236}">
                  <a16:creationId xmlns:a16="http://schemas.microsoft.com/office/drawing/2014/main" id="{FF4E525C-982E-45CD-8AD2-09C63002D3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5104" y="1125929"/>
              <a:ext cx="684803" cy="300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350" dirty="0">
                  <a:solidFill>
                    <a:srgbClr val="002060"/>
                  </a:solidFill>
                  <a:latin typeface="Arial"/>
                  <a:ea typeface="+mn-ea"/>
                </a:rPr>
                <a:t>Boîtier</a:t>
              </a:r>
            </a:p>
          </p:txBody>
        </p:sp>
        <p:sp>
          <p:nvSpPr>
            <p:cNvPr id="21" name="TextBox 7">
              <a:extLst>
                <a:ext uri="{FF2B5EF4-FFF2-40B4-BE49-F238E27FC236}">
                  <a16:creationId xmlns:a16="http://schemas.microsoft.com/office/drawing/2014/main" id="{0546C458-0BF0-49F5-8CF9-2332EC202F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1916" y="2998379"/>
              <a:ext cx="1076068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350" dirty="0">
                  <a:solidFill>
                    <a:srgbClr val="002060"/>
                  </a:solidFill>
                  <a:latin typeface="Arial"/>
                  <a:ea typeface="+mn-ea"/>
                </a:rPr>
                <a:t>Orifice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350" dirty="0">
                  <a:solidFill>
                    <a:srgbClr val="002060"/>
                  </a:solidFill>
                  <a:latin typeface="Arial"/>
                  <a:ea typeface="+mn-ea"/>
                </a:rPr>
                <a:t>de </a:t>
              </a:r>
              <a:r>
                <a:rPr lang="fr-FR" sz="1350" dirty="0">
                  <a:solidFill>
                    <a:srgbClr val="002060"/>
                  </a:solidFill>
                  <a:latin typeface="Arial"/>
                </a:rPr>
                <a:t>d</a:t>
              </a:r>
              <a:r>
                <a:rPr lang="fr-FR" sz="1350" dirty="0">
                  <a:solidFill>
                    <a:srgbClr val="002060"/>
                  </a:solidFill>
                  <a:latin typeface="Arial"/>
                  <a:ea typeface="+mn-ea"/>
                </a:rPr>
                <a:t>iffusion </a:t>
              </a:r>
            </a:p>
          </p:txBody>
        </p: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id="{ABEA3F72-8FC2-4175-B317-5F8D7C6BD2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9887" y="1275970"/>
              <a:ext cx="992579" cy="3000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350" dirty="0">
                  <a:solidFill>
                    <a:srgbClr val="002060"/>
                  </a:solidFill>
                  <a:latin typeface="Arial"/>
                  <a:ea typeface="+mn-ea"/>
                </a:rPr>
                <a:t>Electrolyte</a:t>
              </a:r>
            </a:p>
          </p:txBody>
        </p:sp>
        <p:sp>
          <p:nvSpPr>
            <p:cNvPr id="23" name="TextBox 13">
              <a:extLst>
                <a:ext uri="{FF2B5EF4-FFF2-40B4-BE49-F238E27FC236}">
                  <a16:creationId xmlns:a16="http://schemas.microsoft.com/office/drawing/2014/main" id="{ED5B3B7C-6DCC-47C3-90DD-B17177313C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6263" y="2036467"/>
              <a:ext cx="1137692" cy="507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350" dirty="0">
                  <a:solidFill>
                    <a:srgbClr val="002060"/>
                  </a:solidFill>
                  <a:latin typeface="Arial"/>
                  <a:ea typeface="+mn-ea"/>
                </a:rPr>
                <a:t>Filtre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350" dirty="0">
                  <a:solidFill>
                    <a:srgbClr val="002060"/>
                  </a:solidFill>
                  <a:latin typeface="Arial"/>
                  <a:ea typeface="+mn-ea"/>
                </a:rPr>
                <a:t>Hydrophobe</a:t>
              </a:r>
            </a:p>
          </p:txBody>
        </p:sp>
        <p:cxnSp>
          <p:nvCxnSpPr>
            <p:cNvPr id="24" name="Straight Connector 29">
              <a:extLst>
                <a:ext uri="{FF2B5EF4-FFF2-40B4-BE49-F238E27FC236}">
                  <a16:creationId xmlns:a16="http://schemas.microsoft.com/office/drawing/2014/main" id="{3F10342B-E5CB-46DE-B690-50ED2623F2BF}"/>
                </a:ext>
              </a:extLst>
            </p:cNvPr>
            <p:cNvCxnSpPr>
              <a:cxnSpLocks noChangeShapeType="1"/>
              <a:stCxn id="22" idx="2"/>
            </p:cNvCxnSpPr>
            <p:nvPr/>
          </p:nvCxnSpPr>
          <p:spPr bwMode="auto">
            <a:xfrm>
              <a:off x="3866177" y="1576052"/>
              <a:ext cx="777484" cy="564290"/>
            </a:xfrm>
            <a:prstGeom prst="line">
              <a:avLst/>
            </a:prstGeom>
            <a:noFill/>
            <a:ln w="28575" algn="ctr">
              <a:solidFill>
                <a:schemeClr val="tx2"/>
              </a:solidFill>
              <a:round/>
              <a:headEnd/>
              <a:tailEnd type="triangle" w="med" len="med"/>
            </a:ln>
          </p:spPr>
        </p:cxnSp>
      </p:grpSp>
      <p:pic>
        <p:nvPicPr>
          <p:cNvPr id="8" name="Picture 4">
            <a:extLst>
              <a:ext uri="{FF2B5EF4-FFF2-40B4-BE49-F238E27FC236}">
                <a16:creationId xmlns:a16="http://schemas.microsoft.com/office/drawing/2014/main" id="{1DC0B9F7-387E-4F64-9D30-890B65B5E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26022" y="1705620"/>
            <a:ext cx="2038409" cy="1175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294AB315-2CA8-4BD7-9FBC-2D304BE6AB59}"/>
              </a:ext>
            </a:extLst>
          </p:cNvPr>
          <p:cNvSpPr txBox="1"/>
          <p:nvPr/>
        </p:nvSpPr>
        <p:spPr>
          <a:xfrm>
            <a:off x="6657946" y="1896082"/>
            <a:ext cx="2360032" cy="21914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Exemple du CO 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sng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Electrode sensible :                CO + H</a:t>
            </a:r>
            <a:r>
              <a:rPr kumimoji="0" lang="fr-FR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 panose="05000000000000000000" pitchFamily="2" charset="2"/>
              </a:rPr>
              <a:t>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</a:t>
            </a:r>
            <a:r>
              <a:rPr kumimoji="0" lang="fr-FR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+ 2H</a:t>
            </a:r>
            <a:r>
              <a:rPr kumimoji="0" lang="fr-F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 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+ 2e</a:t>
            </a:r>
            <a:r>
              <a:rPr kumimoji="0" lang="fr-F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Compteur :                                ½O</a:t>
            </a:r>
            <a:r>
              <a:rPr kumimoji="0" lang="fr-FR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+ 2H</a:t>
            </a:r>
            <a:r>
              <a:rPr kumimoji="0" lang="fr-F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+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+ 2e</a:t>
            </a:r>
            <a:r>
              <a:rPr kumimoji="0" lang="fr-FR" sz="1200" b="0" i="0" u="none" strike="noStrike" kern="1200" cap="none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/>
              </a:rPr>
              <a:t> 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</a:t>
            </a:r>
            <a:r>
              <a:rPr kumimoji="0" lang="fr-FR" sz="1200" b="0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réaction globale est 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 + ½O</a:t>
            </a:r>
            <a:r>
              <a:rPr kumimoji="0" lang="fr-FR" sz="12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 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Wingdings"/>
              </a:rPr>
              <a:t>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</a:t>
            </a:r>
            <a:r>
              <a:rPr kumimoji="0" lang="fr-FR" sz="1200" b="1" i="0" u="none" strike="noStrike" kern="1200" cap="none" spc="0" normalizeH="0" baseline="-25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2</a:t>
            </a:r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sz="1200" dirty="0" err="1">
              <a:solidFill>
                <a:srgbClr val="002060"/>
              </a:solidFill>
              <a:latin typeface="Arial"/>
              <a:ea typeface="+mn-ea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C0F5B8D8-DCE5-4AE1-AE86-2A5C7FD7F6CD}"/>
              </a:ext>
            </a:extLst>
          </p:cNvPr>
          <p:cNvCxnSpPr>
            <a:cxnSpLocks/>
          </p:cNvCxnSpPr>
          <p:nvPr/>
        </p:nvCxnSpPr>
        <p:spPr>
          <a:xfrm>
            <a:off x="6444208" y="1743608"/>
            <a:ext cx="0" cy="2707992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6B0D937-3800-486E-A170-69BBDB80F9C7}"/>
              </a:ext>
            </a:extLst>
          </p:cNvPr>
          <p:cNvCxnSpPr>
            <a:cxnSpLocks/>
          </p:cNvCxnSpPr>
          <p:nvPr/>
        </p:nvCxnSpPr>
        <p:spPr>
          <a:xfrm>
            <a:off x="2411760" y="1770911"/>
            <a:ext cx="0" cy="2707992"/>
          </a:xfrm>
          <a:prstGeom prst="line">
            <a:avLst/>
          </a:prstGeom>
          <a:ln w="15875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CAAFA76-46C9-2ED0-727C-16358DA253B4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des gaz toxiques - le principe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1A50E1-EA5A-C76E-CD33-99F89E93950C}"/>
              </a:ext>
            </a:extLst>
          </p:cNvPr>
          <p:cNvSpPr/>
          <p:nvPr/>
        </p:nvSpPr>
        <p:spPr>
          <a:xfrm>
            <a:off x="123456" y="1155153"/>
            <a:ext cx="8742732" cy="33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7760" name="Picture 4">
            <a:extLst>
              <a:ext uri="{FF2B5EF4-FFF2-40B4-BE49-F238E27FC236}">
                <a16:creationId xmlns:a16="http://schemas.microsoft.com/office/drawing/2014/main" id="{88561CC1-BDAC-9EED-C101-FE70FF8730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68" r="33743"/>
          <a:stretch/>
        </p:blipFill>
        <p:spPr bwMode="auto">
          <a:xfrm>
            <a:off x="123456" y="1165743"/>
            <a:ext cx="308294" cy="3139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17761" name="Picture 4">
            <a:extLst>
              <a:ext uri="{FF2B5EF4-FFF2-40B4-BE49-F238E27FC236}">
                <a16:creationId xmlns:a16="http://schemas.microsoft.com/office/drawing/2014/main" id="{E5A93EE8-F9AA-E44F-B33E-15DC64D01C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68" r="33743"/>
          <a:stretch/>
        </p:blipFill>
        <p:spPr bwMode="auto">
          <a:xfrm>
            <a:off x="8557894" y="1165743"/>
            <a:ext cx="308294" cy="3139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117764" name="Groupe 117763">
            <a:extLst>
              <a:ext uri="{FF2B5EF4-FFF2-40B4-BE49-F238E27FC236}">
                <a16:creationId xmlns:a16="http://schemas.microsoft.com/office/drawing/2014/main" id="{7DDA24F4-84B7-CBA3-F1FE-2EA922BC025F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17765" name="Rectangle 117764">
              <a:hlinkClick r:id="rId6" action="ppaction://hlinksldjump"/>
              <a:extLst>
                <a:ext uri="{FF2B5EF4-FFF2-40B4-BE49-F238E27FC236}">
                  <a16:creationId xmlns:a16="http://schemas.microsoft.com/office/drawing/2014/main" id="{1EEC6293-26F9-6981-2FE2-109FB7D9A322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7766" name="ZoneTexte 117765">
              <a:hlinkClick r:id="rId7" action="ppaction://hlinksldjump"/>
              <a:extLst>
                <a:ext uri="{FF2B5EF4-FFF2-40B4-BE49-F238E27FC236}">
                  <a16:creationId xmlns:a16="http://schemas.microsoft.com/office/drawing/2014/main" id="{84F3EF1F-F495-9B66-2EB4-5E4F321F6BB7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17767" name="ZoneTexte 117766">
              <a:hlinkClick r:id="rId8" action="ppaction://hlinksldjump"/>
              <a:extLst>
                <a:ext uri="{FF2B5EF4-FFF2-40B4-BE49-F238E27FC236}">
                  <a16:creationId xmlns:a16="http://schemas.microsoft.com/office/drawing/2014/main" id="{26DCAF65-7780-C4CA-ECCE-3BBED0C87023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17768" name="ZoneTexte 117767">
              <a:hlinkClick r:id="rId9" action="ppaction://hlinksldjump"/>
              <a:extLst>
                <a:ext uri="{FF2B5EF4-FFF2-40B4-BE49-F238E27FC236}">
                  <a16:creationId xmlns:a16="http://schemas.microsoft.com/office/drawing/2014/main" id="{0340CBD7-BD07-ECB0-82D9-86C0D7C4E074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17769" name="Image 117768" descr="Une image contenant clipart&#10;&#10;Description générée automatiquement">
              <a:hlinkClick r:id="rId6" action="ppaction://hlinksldjump"/>
              <a:extLst>
                <a:ext uri="{FF2B5EF4-FFF2-40B4-BE49-F238E27FC236}">
                  <a16:creationId xmlns:a16="http://schemas.microsoft.com/office/drawing/2014/main" id="{3D0F2A7D-FD02-D1B7-4B75-8E35AB6D42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17770" name="ZoneTexte 117769">
              <a:hlinkClick r:id="rId11" action="ppaction://hlinksldjump"/>
              <a:extLst>
                <a:ext uri="{FF2B5EF4-FFF2-40B4-BE49-F238E27FC236}">
                  <a16:creationId xmlns:a16="http://schemas.microsoft.com/office/drawing/2014/main" id="{3137DAC0-0026-9B3E-0F1A-45F3F417381A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17771" name="ZoneTexte 117770">
              <a:hlinkClick r:id="rId12" action="ppaction://hlinksldjump"/>
              <a:extLst>
                <a:ext uri="{FF2B5EF4-FFF2-40B4-BE49-F238E27FC236}">
                  <a16:creationId xmlns:a16="http://schemas.microsoft.com/office/drawing/2014/main" id="{A03A5BA1-D73D-ADF8-5984-0F1A1097387C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530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866188" y="4627563"/>
            <a:ext cx="277812" cy="2730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C4124ACC-AA2C-0AB3-9CB7-884FCAFDB75C}"/>
              </a:ext>
            </a:extLst>
          </p:cNvPr>
          <p:cNvGrpSpPr/>
          <p:nvPr/>
        </p:nvGrpSpPr>
        <p:grpSpPr>
          <a:xfrm>
            <a:off x="1752639" y="1696642"/>
            <a:ext cx="5484366" cy="2520374"/>
            <a:chOff x="1895946" y="1696642"/>
            <a:chExt cx="5484366" cy="2520374"/>
          </a:xfrm>
        </p:grpSpPr>
        <p:pic>
          <p:nvPicPr>
            <p:cNvPr id="124932" name="Picture 3" descr="GT3000 composite image no words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95946" y="1713311"/>
              <a:ext cx="5205413" cy="21931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4934" name="Text Box 6"/>
            <p:cNvSpPr txBox="1">
              <a:spLocks noChangeArrowheads="1"/>
            </p:cNvSpPr>
            <p:nvPr/>
          </p:nvSpPr>
          <p:spPr bwMode="auto">
            <a:xfrm>
              <a:off x="2506738" y="2334817"/>
              <a:ext cx="466153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4054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en-US" sz="1000" b="1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H</a:t>
              </a:r>
              <a:r>
                <a:rPr lang="en-US" sz="1000" b="1" baseline="-2500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2</a:t>
              </a:r>
              <a:r>
                <a:rPr lang="en-US" sz="1000" b="1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S</a:t>
              </a:r>
            </a:p>
          </p:txBody>
        </p:sp>
        <p:sp>
          <p:nvSpPr>
            <p:cNvPr id="124935" name="Text Box 7"/>
            <p:cNvSpPr txBox="1">
              <a:spLocks noChangeArrowheads="1"/>
            </p:cNvSpPr>
            <p:nvPr/>
          </p:nvSpPr>
          <p:spPr bwMode="auto">
            <a:xfrm>
              <a:off x="3093715" y="2338388"/>
              <a:ext cx="474169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4054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en-US" sz="1000" b="1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NH</a:t>
              </a:r>
              <a:r>
                <a:rPr lang="en-US" sz="1000" b="1" baseline="-2500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3</a:t>
              </a:r>
              <a:endParaRPr lang="en-US" sz="1000" b="1">
                <a:solidFill>
                  <a:srgbClr val="00206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4936" name="Text Box 8"/>
            <p:cNvSpPr txBox="1">
              <a:spLocks noChangeArrowheads="1"/>
            </p:cNvSpPr>
            <p:nvPr/>
          </p:nvSpPr>
          <p:spPr bwMode="auto">
            <a:xfrm>
              <a:off x="3737844" y="2343151"/>
              <a:ext cx="413255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4054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en-US" sz="1000" b="1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Cl</a:t>
              </a:r>
              <a:r>
                <a:rPr lang="en-US" sz="1000" b="1" baseline="-2500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2</a:t>
              </a:r>
              <a:endParaRPr lang="en-US" sz="1000" b="1">
                <a:solidFill>
                  <a:srgbClr val="00206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4937" name="Text Box 9"/>
            <p:cNvSpPr txBox="1">
              <a:spLocks noChangeArrowheads="1"/>
            </p:cNvSpPr>
            <p:nvPr/>
          </p:nvSpPr>
          <p:spPr bwMode="auto">
            <a:xfrm>
              <a:off x="4326014" y="2346722"/>
              <a:ext cx="430887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4054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en-US" sz="1000" b="1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CO</a:t>
              </a:r>
            </a:p>
          </p:txBody>
        </p:sp>
        <p:sp>
          <p:nvSpPr>
            <p:cNvPr id="124938" name="Text Box 10"/>
            <p:cNvSpPr txBox="1">
              <a:spLocks noChangeArrowheads="1"/>
            </p:cNvSpPr>
            <p:nvPr/>
          </p:nvSpPr>
          <p:spPr bwMode="auto">
            <a:xfrm>
              <a:off x="4955853" y="2343151"/>
              <a:ext cx="382797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4054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en-US" sz="1000" b="1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O</a:t>
              </a:r>
              <a:r>
                <a:rPr lang="en-US" sz="1000" b="1" baseline="-2500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2</a:t>
              </a:r>
              <a:endParaRPr lang="en-US" sz="1000" b="1">
                <a:solidFill>
                  <a:srgbClr val="00206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4939" name="Text Box 11"/>
            <p:cNvSpPr txBox="1">
              <a:spLocks noChangeArrowheads="1"/>
            </p:cNvSpPr>
            <p:nvPr/>
          </p:nvSpPr>
          <p:spPr bwMode="auto">
            <a:xfrm>
              <a:off x="5577359" y="2338388"/>
              <a:ext cx="376385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4054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en-US" sz="1000" b="1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H</a:t>
              </a:r>
              <a:r>
                <a:rPr lang="en-US" sz="1000" b="1" baseline="-2500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2</a:t>
              </a:r>
              <a:endParaRPr lang="en-US" sz="1000" b="1">
                <a:solidFill>
                  <a:srgbClr val="00206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4941" name="Text Box 13"/>
            <p:cNvSpPr txBox="1">
              <a:spLocks noChangeArrowheads="1"/>
            </p:cNvSpPr>
            <p:nvPr/>
          </p:nvSpPr>
          <p:spPr bwMode="auto">
            <a:xfrm>
              <a:off x="2344814" y="3570685"/>
              <a:ext cx="748901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fr-FR" sz="1000" b="1" dirty="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Capteur</a:t>
              </a:r>
            </a:p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fr-FR" sz="1000" b="1" dirty="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endParaRPr lang="fr-FR" sz="400" b="1" dirty="0">
                <a:solidFill>
                  <a:srgbClr val="00206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fr-FR" sz="1000" b="1" dirty="0">
                  <a:solidFill>
                    <a:schemeClr val="accent1"/>
                  </a:solidFill>
                  <a:latin typeface="Arial" pitchFamily="34" charset="0"/>
                  <a:ea typeface="+mn-ea"/>
                  <a:cs typeface="Arial" pitchFamily="34" charset="0"/>
                </a:rPr>
                <a:t>GTS</a:t>
              </a:r>
            </a:p>
          </p:txBody>
        </p:sp>
        <p:sp>
          <p:nvSpPr>
            <p:cNvPr id="124942" name="Text Box 14"/>
            <p:cNvSpPr txBox="1">
              <a:spLocks noChangeArrowheads="1"/>
            </p:cNvSpPr>
            <p:nvPr/>
          </p:nvSpPr>
          <p:spPr bwMode="auto">
            <a:xfrm>
              <a:off x="3400897" y="3570685"/>
              <a:ext cx="1060848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fr-FR" sz="1000" b="1" dirty="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Transmetteur </a:t>
              </a:r>
            </a:p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endParaRPr lang="fr-FR" sz="1000" b="1" dirty="0">
                <a:solidFill>
                  <a:srgbClr val="00206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fr-FR" sz="1000" b="1" dirty="0">
                  <a:solidFill>
                    <a:schemeClr val="accent1"/>
                  </a:solidFill>
                  <a:latin typeface="Arial" pitchFamily="34" charset="0"/>
                  <a:ea typeface="+mn-ea"/>
                  <a:cs typeface="Arial" pitchFamily="34" charset="0"/>
                </a:rPr>
                <a:t>GTX</a:t>
              </a:r>
            </a:p>
          </p:txBody>
        </p:sp>
        <p:sp>
          <p:nvSpPr>
            <p:cNvPr id="124943" name="Text Box 15"/>
            <p:cNvSpPr txBox="1">
              <a:spLocks noChangeArrowheads="1"/>
            </p:cNvSpPr>
            <p:nvPr/>
          </p:nvSpPr>
          <p:spPr bwMode="auto">
            <a:xfrm>
              <a:off x="4608191" y="3570685"/>
              <a:ext cx="969168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fr-FR" sz="1000" b="1" dirty="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Afficheur </a:t>
              </a:r>
            </a:p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endParaRPr lang="fr-FR" sz="1000" b="1" dirty="0">
                <a:solidFill>
                  <a:srgbClr val="00206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fr-FR" sz="1000" b="1" dirty="0" err="1">
                  <a:solidFill>
                    <a:schemeClr val="accent1"/>
                  </a:solidFill>
                  <a:latin typeface="Arial" pitchFamily="34" charset="0"/>
                  <a:ea typeface="+mn-ea"/>
                  <a:cs typeface="Arial" pitchFamily="34" charset="0"/>
                </a:rPr>
                <a:t>FlexVu</a:t>
              </a:r>
              <a:r>
                <a:rPr lang="fr-FR" sz="1000" b="1" baseline="30000" dirty="0">
                  <a:solidFill>
                    <a:schemeClr val="accent1"/>
                  </a:solidFill>
                  <a:latin typeface="Arial" pitchFamily="34" charset="0"/>
                  <a:ea typeface="+mn-ea"/>
                  <a:cs typeface="Arial" pitchFamily="34" charset="0"/>
                  <a:sym typeface="Symbol" pitchFamily="18" charset="2"/>
                </a:rPr>
                <a:t></a:t>
              </a:r>
              <a:endParaRPr lang="fr-FR" sz="1000" b="1" dirty="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24944" name="Text Box 16"/>
            <p:cNvSpPr txBox="1">
              <a:spLocks noChangeArrowheads="1"/>
            </p:cNvSpPr>
            <p:nvPr/>
          </p:nvSpPr>
          <p:spPr bwMode="auto">
            <a:xfrm>
              <a:off x="6465910" y="3570685"/>
              <a:ext cx="914402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fr-FR" sz="1000" b="1" dirty="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Détecteur </a:t>
              </a:r>
            </a:p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endParaRPr lang="fr-FR" sz="1000" b="1" dirty="0">
                <a:solidFill>
                  <a:srgbClr val="00206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  <a:p>
              <a:pPr marL="44054" algn="ctr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fr-FR" sz="1000" b="1" dirty="0">
                  <a:solidFill>
                    <a:schemeClr val="accent1"/>
                  </a:solidFill>
                  <a:latin typeface="Arial" pitchFamily="34" charset="0"/>
                  <a:ea typeface="+mn-ea"/>
                  <a:cs typeface="Arial" pitchFamily="34" charset="0"/>
                </a:rPr>
                <a:t>GT3000 </a:t>
              </a:r>
            </a:p>
          </p:txBody>
        </p:sp>
        <p:sp>
          <p:nvSpPr>
            <p:cNvPr id="124945" name="Text Box 17"/>
            <p:cNvSpPr txBox="1">
              <a:spLocks noChangeArrowheads="1"/>
            </p:cNvSpPr>
            <p:nvPr/>
          </p:nvSpPr>
          <p:spPr bwMode="auto">
            <a:xfrm>
              <a:off x="3204445" y="3570685"/>
              <a:ext cx="272653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4054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en-US" sz="1000" b="1" dirty="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+</a:t>
              </a:r>
            </a:p>
          </p:txBody>
        </p:sp>
        <p:sp>
          <p:nvSpPr>
            <p:cNvPr id="124946" name="Text Box 18"/>
            <p:cNvSpPr txBox="1">
              <a:spLocks noChangeArrowheads="1"/>
            </p:cNvSpPr>
            <p:nvPr/>
          </p:nvSpPr>
          <p:spPr bwMode="auto">
            <a:xfrm>
              <a:off x="4335538" y="3570685"/>
              <a:ext cx="272653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4054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en-US" sz="1000" b="1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+</a:t>
              </a:r>
            </a:p>
          </p:txBody>
        </p:sp>
        <p:sp>
          <p:nvSpPr>
            <p:cNvPr id="124947" name="Text Box 19"/>
            <p:cNvSpPr txBox="1">
              <a:spLocks noChangeArrowheads="1"/>
            </p:cNvSpPr>
            <p:nvPr/>
          </p:nvSpPr>
          <p:spPr bwMode="auto">
            <a:xfrm>
              <a:off x="5515446" y="3570685"/>
              <a:ext cx="272654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44054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en-US" sz="1000" b="1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=</a:t>
              </a:r>
            </a:p>
          </p:txBody>
        </p:sp>
        <p:sp>
          <p:nvSpPr>
            <p:cNvPr id="124940" name="Text Box 12"/>
            <p:cNvSpPr txBox="1">
              <a:spLocks noChangeArrowheads="1"/>
            </p:cNvSpPr>
            <p:nvPr/>
          </p:nvSpPr>
          <p:spPr bwMode="auto">
            <a:xfrm>
              <a:off x="6144097" y="2340770"/>
              <a:ext cx="472565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4054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en-US" sz="1000" b="1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SO</a:t>
              </a:r>
              <a:r>
                <a:rPr lang="en-US" sz="1000" b="1" baseline="-2500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2</a:t>
              </a:r>
              <a:endParaRPr lang="en-US" sz="1000" b="1">
                <a:solidFill>
                  <a:srgbClr val="00206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pic>
          <p:nvPicPr>
            <p:cNvPr id="124948" name="Picture 3" descr="GT3000 composite image no words"/>
            <p:cNvPicPr>
              <a:picLocks noChangeAspect="1" noChangeArrowheads="1"/>
            </p:cNvPicPr>
            <p:nvPr/>
          </p:nvPicPr>
          <p:blipFill>
            <a:blip r:embed="rId3" cstate="print"/>
            <a:srcRect l="79552" r="9573" b="67186"/>
            <a:stretch>
              <a:fillRect/>
            </a:stretch>
          </p:blipFill>
          <p:spPr bwMode="auto">
            <a:xfrm>
              <a:off x="6619156" y="1696642"/>
              <a:ext cx="566738" cy="7203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4949" name="Text Box 12"/>
            <p:cNvSpPr txBox="1">
              <a:spLocks noChangeArrowheads="1"/>
            </p:cNvSpPr>
            <p:nvPr/>
          </p:nvSpPr>
          <p:spPr bwMode="auto">
            <a:xfrm>
              <a:off x="6726313" y="2334817"/>
              <a:ext cx="480581" cy="25391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44054" fontAlgn="auto">
                <a:spcBef>
                  <a:spcPct val="30000"/>
                </a:spcBef>
                <a:spcAft>
                  <a:spcPts val="0"/>
                </a:spcAft>
              </a:pPr>
              <a:r>
                <a:rPr lang="en-US" sz="1000" b="1" dirty="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NO</a:t>
              </a:r>
              <a:r>
                <a:rPr lang="en-US" sz="1000" b="1" baseline="-25000" dirty="0">
                  <a:solidFill>
                    <a:srgbClr val="002060"/>
                  </a:solidFill>
                  <a:latin typeface="Arial" pitchFamily="34" charset="0"/>
                  <a:ea typeface="+mn-ea"/>
                  <a:cs typeface="Arial" pitchFamily="34" charset="0"/>
                </a:rPr>
                <a:t>2</a:t>
              </a:r>
              <a:endParaRPr lang="en-US" sz="1000" b="1" dirty="0">
                <a:solidFill>
                  <a:srgbClr val="00206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9755E5E9-6D5A-43D8-8899-D1F0D5E023B9}"/>
              </a:ext>
            </a:extLst>
          </p:cNvPr>
          <p:cNvSpPr/>
          <p:nvPr/>
        </p:nvSpPr>
        <p:spPr>
          <a:xfrm>
            <a:off x="123456" y="1133974"/>
            <a:ext cx="8742732" cy="33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Nouvelle gamme de détecteurs de gaz toxiques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AD92FC-B7B5-DC5A-D482-654B593E321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des gaz toxiques : GT 3000 (électrochimique)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924FC4-3D2A-CF1E-03CF-F1135FCCB1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68" r="33743"/>
          <a:stretch/>
        </p:blipFill>
        <p:spPr bwMode="auto">
          <a:xfrm>
            <a:off x="123456" y="1133974"/>
            <a:ext cx="308294" cy="3139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34EC1DF5-1C28-8AEC-53C3-12A2806DA0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68" r="33743"/>
          <a:stretch/>
        </p:blipFill>
        <p:spPr bwMode="auto">
          <a:xfrm>
            <a:off x="8557894" y="1133974"/>
            <a:ext cx="308294" cy="3139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54425BAD-DC4C-C84B-49BF-F5378B3A84B5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0" name="Rectangle 9">
              <a:hlinkClick r:id="rId5" action="ppaction://hlinksldjump"/>
              <a:extLst>
                <a:ext uri="{FF2B5EF4-FFF2-40B4-BE49-F238E27FC236}">
                  <a16:creationId xmlns:a16="http://schemas.microsoft.com/office/drawing/2014/main" id="{2F961A64-1294-D787-D1A3-D11DB8989DF6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ZoneTexte 10">
              <a:hlinkClick r:id="rId6" action="ppaction://hlinksldjump"/>
              <a:extLst>
                <a:ext uri="{FF2B5EF4-FFF2-40B4-BE49-F238E27FC236}">
                  <a16:creationId xmlns:a16="http://schemas.microsoft.com/office/drawing/2014/main" id="{F1FF3E1D-229F-00FD-D57C-5D1002024057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2" name="ZoneTexte 11">
              <a:hlinkClick r:id="rId7" action="ppaction://hlinksldjump"/>
              <a:extLst>
                <a:ext uri="{FF2B5EF4-FFF2-40B4-BE49-F238E27FC236}">
                  <a16:creationId xmlns:a16="http://schemas.microsoft.com/office/drawing/2014/main" id="{971422CD-AF22-A63E-A3D7-C6758C8A2177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3" name="ZoneTexte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6A5D1997-9BA3-050C-F274-E797C02829BF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4" name="Image 13" descr="Une image contenant clipart&#10;&#10;Description générée automatiquement">
              <a:hlinkClick r:id="rId5" action="ppaction://hlinksldjump"/>
              <a:extLst>
                <a:ext uri="{FF2B5EF4-FFF2-40B4-BE49-F238E27FC236}">
                  <a16:creationId xmlns:a16="http://schemas.microsoft.com/office/drawing/2014/main" id="{342FAD9F-CD47-3455-FF33-A0678325D6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5" name="ZoneTexte 14">
              <a:hlinkClick r:id="rId10" action="ppaction://hlinksldjump"/>
              <a:extLst>
                <a:ext uri="{FF2B5EF4-FFF2-40B4-BE49-F238E27FC236}">
                  <a16:creationId xmlns:a16="http://schemas.microsoft.com/office/drawing/2014/main" id="{1940492E-D566-81B5-9F13-A86495CBB630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6" name="ZoneTexte 15">
              <a:hlinkClick r:id="rId11" action="ppaction://hlinksldjump"/>
              <a:extLst>
                <a:ext uri="{FF2B5EF4-FFF2-40B4-BE49-F238E27FC236}">
                  <a16:creationId xmlns:a16="http://schemas.microsoft.com/office/drawing/2014/main" id="{7201E446-2399-3028-3E22-ED99C5F23942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975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>
          <a:xfrm>
            <a:off x="8369300" y="4789488"/>
            <a:ext cx="774700" cy="144462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467" y="1980292"/>
            <a:ext cx="4248472" cy="2391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4F07B1C-2081-401F-AAFE-4BA04C8E2DB3}"/>
              </a:ext>
            </a:extLst>
          </p:cNvPr>
          <p:cNvSpPr/>
          <p:nvPr/>
        </p:nvSpPr>
        <p:spPr>
          <a:xfrm>
            <a:off x="123455" y="1155153"/>
            <a:ext cx="8780995" cy="33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Rejet supérieur des fausses alarmes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7E3645E-D70D-42BF-9379-C73CF8082A80}"/>
              </a:ext>
            </a:extLst>
          </p:cNvPr>
          <p:cNvSpPr txBox="1"/>
          <p:nvPr/>
        </p:nvSpPr>
        <p:spPr>
          <a:xfrm>
            <a:off x="4932040" y="2067694"/>
            <a:ext cx="39724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200" dirty="0">
                <a:solidFill>
                  <a:srgbClr val="002060"/>
                </a:solidFill>
              </a:rPr>
              <a:t>Filtre le bruit ambiant qui pourrait autrement déclencher une fausse alarme.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30DD24A-2413-A857-64B4-B7A45D095C3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besoin de l’utilisateur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6A83100-8022-3D30-78EA-BD83B3631087}"/>
              </a:ext>
            </a:extLst>
          </p:cNvPr>
          <p:cNvSpPr txBox="1"/>
          <p:nvPr/>
        </p:nvSpPr>
        <p:spPr>
          <a:xfrm>
            <a:off x="337466" y="1656123"/>
            <a:ext cx="85669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Logiciel FlexSonic™ :</a:t>
            </a: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7" name="Picture 4">
            <a:extLst>
              <a:ext uri="{FF2B5EF4-FFF2-40B4-BE49-F238E27FC236}">
                <a16:creationId xmlns:a16="http://schemas.microsoft.com/office/drawing/2014/main" id="{2FA2930D-5050-411B-19E3-28EA5029A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68" r="33743"/>
          <a:stretch/>
        </p:blipFill>
        <p:spPr bwMode="auto">
          <a:xfrm>
            <a:off x="123456" y="1133974"/>
            <a:ext cx="308294" cy="3139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01EB2111-2C1C-F1F1-C1FA-FD6BF29118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4468" r="33743"/>
          <a:stretch/>
        </p:blipFill>
        <p:spPr bwMode="auto">
          <a:xfrm>
            <a:off x="8557894" y="1133974"/>
            <a:ext cx="308294" cy="31397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63D26791-8F66-D78B-B3CF-6EF83C32C772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0" name="Rectangle 19">
              <a:hlinkClick r:id="rId5" action="ppaction://hlinksldjump"/>
              <a:extLst>
                <a:ext uri="{FF2B5EF4-FFF2-40B4-BE49-F238E27FC236}">
                  <a16:creationId xmlns:a16="http://schemas.microsoft.com/office/drawing/2014/main" id="{E267A821-A578-4568-A80B-6B3C462DB2E1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1" name="ZoneTexte 20">
              <a:hlinkClick r:id="rId6" action="ppaction://hlinksldjump"/>
              <a:extLst>
                <a:ext uri="{FF2B5EF4-FFF2-40B4-BE49-F238E27FC236}">
                  <a16:creationId xmlns:a16="http://schemas.microsoft.com/office/drawing/2014/main" id="{B63FCA57-BF5B-B37A-5925-77895A254C55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2" name="ZoneTexte 21">
              <a:hlinkClick r:id="rId7" action="ppaction://hlinksldjump"/>
              <a:extLst>
                <a:ext uri="{FF2B5EF4-FFF2-40B4-BE49-F238E27FC236}">
                  <a16:creationId xmlns:a16="http://schemas.microsoft.com/office/drawing/2014/main" id="{7B69CB26-DF25-CEDA-61AE-391AB6E1E887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3" name="ZoneTexte 22">
              <a:hlinkClick r:id="rId8" action="ppaction://hlinksldjump"/>
              <a:extLst>
                <a:ext uri="{FF2B5EF4-FFF2-40B4-BE49-F238E27FC236}">
                  <a16:creationId xmlns:a16="http://schemas.microsoft.com/office/drawing/2014/main" id="{F5FB9CA6-E017-29D6-9144-D26E6C93FCD8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4" name="Image 23" descr="Une image contenant clipart&#10;&#10;Description générée automatiquement">
              <a:hlinkClick r:id="rId5" action="ppaction://hlinksldjump"/>
              <a:extLst>
                <a:ext uri="{FF2B5EF4-FFF2-40B4-BE49-F238E27FC236}">
                  <a16:creationId xmlns:a16="http://schemas.microsoft.com/office/drawing/2014/main" id="{7C20AAC1-4A72-59FA-359E-8235715E6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5" name="ZoneTexte 24">
              <a:hlinkClick r:id="rId10" action="ppaction://hlinksldjump"/>
              <a:extLst>
                <a:ext uri="{FF2B5EF4-FFF2-40B4-BE49-F238E27FC236}">
                  <a16:creationId xmlns:a16="http://schemas.microsoft.com/office/drawing/2014/main" id="{F09E6C40-9FF6-A097-5216-558B29A84071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6" name="ZoneTexte 25">
              <a:hlinkClick r:id="rId11" action="ppaction://hlinksldjump"/>
              <a:extLst>
                <a:ext uri="{FF2B5EF4-FFF2-40B4-BE49-F238E27FC236}">
                  <a16:creationId xmlns:a16="http://schemas.microsoft.com/office/drawing/2014/main" id="{4DA86BFA-1B2C-9583-E2A0-3C6CD1D7FA8E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710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6F28B-3205-2FB3-802B-5C7A06987D9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Détecteur acoustique FlexSonic™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1A8C5B11-94FC-A3EE-5C9C-D31036C3C7AC}"/>
              </a:ext>
            </a:extLst>
          </p:cNvPr>
          <p:cNvGrpSpPr/>
          <p:nvPr/>
        </p:nvGrpSpPr>
        <p:grpSpPr>
          <a:xfrm>
            <a:off x="179512" y="1635646"/>
            <a:ext cx="8724945" cy="2664296"/>
            <a:chOff x="179512" y="1635646"/>
            <a:chExt cx="8724945" cy="2664296"/>
          </a:xfrm>
        </p:grpSpPr>
        <p:sp>
          <p:nvSpPr>
            <p:cNvPr id="4" name="Right Brace 8">
              <a:extLst>
                <a:ext uri="{FF2B5EF4-FFF2-40B4-BE49-F238E27FC236}">
                  <a16:creationId xmlns:a16="http://schemas.microsoft.com/office/drawing/2014/main" id="{E2C21B91-4D98-4884-A19A-BBF572B6C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208" y="1679322"/>
              <a:ext cx="211520" cy="1353342"/>
            </a:xfrm>
            <a:prstGeom prst="rightBrace">
              <a:avLst>
                <a:gd name="adj1" fmla="val 8317"/>
                <a:gd name="adj2" fmla="val 50000"/>
              </a:avLst>
            </a:prstGeom>
            <a:noFill/>
            <a:ln w="28575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Arial"/>
                <a:ea typeface="+mn-ea"/>
              </a:endParaRPr>
            </a:p>
          </p:txBody>
        </p:sp>
        <p:sp>
          <p:nvSpPr>
            <p:cNvPr id="5" name="Right Brace 9">
              <a:extLst>
                <a:ext uri="{FF2B5EF4-FFF2-40B4-BE49-F238E27FC236}">
                  <a16:creationId xmlns:a16="http://schemas.microsoft.com/office/drawing/2014/main" id="{35A81E64-8B5D-4E13-9CBC-3F693E2E5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208" y="3060627"/>
              <a:ext cx="211520" cy="1135241"/>
            </a:xfrm>
            <a:prstGeom prst="rightBrace">
              <a:avLst>
                <a:gd name="adj1" fmla="val 8350"/>
                <a:gd name="adj2" fmla="val 50000"/>
              </a:avLst>
            </a:prstGeom>
            <a:noFill/>
            <a:ln w="28575" algn="ctr">
              <a:solidFill>
                <a:schemeClr val="accent5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endParaRPr lang="en-US" sz="1350" dirty="0">
                <a:solidFill>
                  <a:prstClr val="black"/>
                </a:solidFill>
                <a:latin typeface="Arial"/>
                <a:ea typeface="+mn-ea"/>
              </a:endParaRPr>
            </a:p>
          </p:txBody>
        </p:sp>
        <p:cxnSp>
          <p:nvCxnSpPr>
            <p:cNvPr id="6" name="Straight Connector 11">
              <a:extLst>
                <a:ext uri="{FF2B5EF4-FFF2-40B4-BE49-F238E27FC236}">
                  <a16:creationId xmlns:a16="http://schemas.microsoft.com/office/drawing/2014/main" id="{A09B87B4-4502-431F-A992-54ADBA0BBA9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67744" y="3628248"/>
              <a:ext cx="2448272" cy="0"/>
            </a:xfrm>
            <a:prstGeom prst="line">
              <a:avLst/>
            </a:prstGeom>
            <a:noFill/>
            <a:ln w="28575" algn="ctr">
              <a:solidFill>
                <a:schemeClr val="accent5">
                  <a:lumMod val="75000"/>
                </a:schemeClr>
              </a:solidFill>
              <a:round/>
              <a:headEnd/>
              <a:tailEnd type="triangle"/>
            </a:ln>
          </p:spPr>
        </p:cxnSp>
        <p:cxnSp>
          <p:nvCxnSpPr>
            <p:cNvPr id="7" name="Straight Connector 15">
              <a:extLst>
                <a:ext uri="{FF2B5EF4-FFF2-40B4-BE49-F238E27FC236}">
                  <a16:creationId xmlns:a16="http://schemas.microsoft.com/office/drawing/2014/main" id="{022D74F7-1F1F-4C3D-8A34-5EAEF9A2644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67744" y="2355993"/>
              <a:ext cx="2448272" cy="0"/>
            </a:xfrm>
            <a:prstGeom prst="line">
              <a:avLst/>
            </a:prstGeom>
            <a:noFill/>
            <a:ln w="28575" algn="ctr">
              <a:solidFill>
                <a:schemeClr val="accent5">
                  <a:lumMod val="75000"/>
                </a:schemeClr>
              </a:solidFill>
              <a:round/>
              <a:headEnd/>
              <a:tailEnd type="triangle"/>
            </a:ln>
          </p:spPr>
        </p:cxn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FDA2B90B-069C-4626-8625-3B3CD31FE809}"/>
                </a:ext>
              </a:extLst>
            </p:cNvPr>
            <p:cNvSpPr txBox="1"/>
            <p:nvPr/>
          </p:nvSpPr>
          <p:spPr>
            <a:xfrm>
              <a:off x="4932040" y="1635646"/>
              <a:ext cx="3972417" cy="1446550"/>
            </a:xfrm>
            <a:prstGeom prst="rect">
              <a:avLst/>
            </a:prstGeom>
            <a:solidFill>
              <a:srgbClr val="E5CFBF"/>
            </a:solidFill>
          </p:spPr>
          <p:txBody>
            <a:bodyPr wrap="square">
              <a:spAutoFit/>
            </a:bodyPr>
            <a:lstStyle/>
            <a:p>
              <a:r>
                <a:rPr lang="fr-FR" sz="1200" b="1" dirty="0">
                  <a:solidFill>
                    <a:schemeClr val="accent5">
                      <a:lumMod val="75000"/>
                    </a:schemeClr>
                  </a:solidFill>
                </a:rPr>
                <a:t>Transmetteur ATX10</a:t>
              </a:r>
            </a:p>
            <a:p>
              <a:endParaRPr lang="fr-FR" sz="400" dirty="0">
                <a:solidFill>
                  <a:srgbClr val="002060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Sortie 4–20 mA avec HART 6.0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Effectue la décision d’alarme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Enregistrement de données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Carte de stockage extractible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Interface utilisateur par LED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Test / reset par commutateur magnétique ;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B3C87D7E-FCB9-4626-846A-4B280DD005A1}"/>
                </a:ext>
              </a:extLst>
            </p:cNvPr>
            <p:cNvSpPr txBox="1"/>
            <p:nvPr/>
          </p:nvSpPr>
          <p:spPr>
            <a:xfrm>
              <a:off x="4931164" y="3222724"/>
              <a:ext cx="3972417" cy="1077218"/>
            </a:xfrm>
            <a:prstGeom prst="rect">
              <a:avLst/>
            </a:prstGeom>
            <a:solidFill>
              <a:srgbClr val="E5CFBF"/>
            </a:solidFill>
          </p:spPr>
          <p:txBody>
            <a:bodyPr wrap="square">
              <a:spAutoFit/>
            </a:bodyPr>
            <a:lstStyle/>
            <a:p>
              <a:r>
                <a:rPr lang="fr-FR" sz="1200" b="1" dirty="0">
                  <a:solidFill>
                    <a:schemeClr val="accent5">
                      <a:lumMod val="75000"/>
                    </a:schemeClr>
                  </a:solidFill>
                </a:rPr>
                <a:t>Capteur AC100</a:t>
              </a:r>
            </a:p>
            <a:p>
              <a:endParaRPr lang="fr-FR" sz="400" dirty="0">
                <a:solidFill>
                  <a:srgbClr val="002060"/>
                </a:solidFill>
              </a:endParaRP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Microphone haute-fidélité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Traitement du signal numérique à grande vitesse ;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>
                  <a:solidFill>
                    <a:srgbClr val="002060"/>
                  </a:solidFill>
                </a:rPr>
                <a:t>Emetteur de son calibré pour test d’intégrité acoustique (AIC) ;</a:t>
              </a:r>
            </a:p>
          </p:txBody>
        </p:sp>
        <p:pic>
          <p:nvPicPr>
            <p:cNvPr id="21" name="Picture 2" descr="C:\Users\cliff.anderson\AppData\Local\Microsoft\Windows\Temporary Internet Files\Content.Outlook\EW3SSZDT\AC100_ATX10.jpg">
              <a:extLst>
                <a:ext uri="{FF2B5EF4-FFF2-40B4-BE49-F238E27FC236}">
                  <a16:creationId xmlns:a16="http://schemas.microsoft.com/office/drawing/2014/main" id="{526DE1FE-FA21-48BA-8185-C3D45AA8F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79512" y="1635646"/>
              <a:ext cx="1208474" cy="2652598"/>
            </a:xfrm>
            <a:prstGeom prst="rect">
              <a:avLst/>
            </a:prstGeom>
            <a:noFill/>
          </p:spPr>
        </p:pic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44F82271-F4A7-2672-64F6-1EE3DD091ED8}"/>
              </a:ext>
            </a:extLst>
          </p:cNvPr>
          <p:cNvSpPr/>
          <p:nvPr/>
        </p:nvSpPr>
        <p:spPr>
          <a:xfrm>
            <a:off x="123456" y="1155153"/>
            <a:ext cx="8780997" cy="33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Spécifications du FlexSonic™</a:t>
            </a:r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7FD7A3F9-024D-1A3E-F32E-5F1BA27010DF}"/>
              </a:ext>
            </a:extLst>
          </p:cNvPr>
          <p:cNvGrpSpPr/>
          <p:nvPr/>
        </p:nvGrpSpPr>
        <p:grpSpPr>
          <a:xfrm>
            <a:off x="1957801" y="1184416"/>
            <a:ext cx="5112306" cy="276630"/>
            <a:chOff x="2149096" y="1184416"/>
            <a:chExt cx="5112306" cy="276630"/>
          </a:xfrm>
        </p:grpSpPr>
        <p:pic>
          <p:nvPicPr>
            <p:cNvPr id="25" name="Picture 6">
              <a:extLst>
                <a:ext uri="{FF2B5EF4-FFF2-40B4-BE49-F238E27FC236}">
                  <a16:creationId xmlns:a16="http://schemas.microsoft.com/office/drawing/2014/main" id="{1AB6E499-4ACB-46BF-376B-E63728E70B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9096" y="1184416"/>
              <a:ext cx="426471" cy="276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505B7610-D257-9EF9-9D26-A0C0EC06C6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931" y="1184416"/>
              <a:ext cx="426471" cy="276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57D40537-57A0-FE8F-C623-9308DCAE459D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29" name="Rectangle 28">
              <a:hlinkClick r:id="rId5" action="ppaction://hlinksldjump"/>
              <a:extLst>
                <a:ext uri="{FF2B5EF4-FFF2-40B4-BE49-F238E27FC236}">
                  <a16:creationId xmlns:a16="http://schemas.microsoft.com/office/drawing/2014/main" id="{03EF70E9-9381-4B7E-5A19-516D0A25C7FB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30" name="ZoneTexte 29">
              <a:hlinkClick r:id="rId6" action="ppaction://hlinksldjump"/>
              <a:extLst>
                <a:ext uri="{FF2B5EF4-FFF2-40B4-BE49-F238E27FC236}">
                  <a16:creationId xmlns:a16="http://schemas.microsoft.com/office/drawing/2014/main" id="{F17183AE-8C51-61D1-8912-1651F0E48FDA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31" name="ZoneTexte 30">
              <a:hlinkClick r:id="rId7" action="ppaction://hlinksldjump"/>
              <a:extLst>
                <a:ext uri="{FF2B5EF4-FFF2-40B4-BE49-F238E27FC236}">
                  <a16:creationId xmlns:a16="http://schemas.microsoft.com/office/drawing/2014/main" id="{1D2651FF-248A-93E6-B88C-2232FF5B3165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32096" name="ZoneTexte 132095">
              <a:hlinkClick r:id="rId8" action="ppaction://hlinksldjump"/>
              <a:extLst>
                <a:ext uri="{FF2B5EF4-FFF2-40B4-BE49-F238E27FC236}">
                  <a16:creationId xmlns:a16="http://schemas.microsoft.com/office/drawing/2014/main" id="{BCFFD613-C92E-6569-363A-D109DE21ADBF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32097" name="Image 132096" descr="Une image contenant clipart&#10;&#10;Description générée automatiquement">
              <a:hlinkClick r:id="rId5" action="ppaction://hlinksldjump"/>
              <a:extLst>
                <a:ext uri="{FF2B5EF4-FFF2-40B4-BE49-F238E27FC236}">
                  <a16:creationId xmlns:a16="http://schemas.microsoft.com/office/drawing/2014/main" id="{72D03327-2BC4-4B27-BEC5-F41691B33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32098" name="ZoneTexte 132097">
              <a:hlinkClick r:id="rId10" action="ppaction://hlinksldjump"/>
              <a:extLst>
                <a:ext uri="{FF2B5EF4-FFF2-40B4-BE49-F238E27FC236}">
                  <a16:creationId xmlns:a16="http://schemas.microsoft.com/office/drawing/2014/main" id="{6C974AE2-F880-B355-100D-F73C653B1572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32100" name="ZoneTexte 132099">
              <a:hlinkClick r:id="rId11" action="ppaction://hlinksldjump"/>
              <a:extLst>
                <a:ext uri="{FF2B5EF4-FFF2-40B4-BE49-F238E27FC236}">
                  <a16:creationId xmlns:a16="http://schemas.microsoft.com/office/drawing/2014/main" id="{4C71DB18-D5E0-CE2D-359C-388CCD0A7630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696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702A3C-4047-4B83-ACA3-4605D75C2902}"/>
              </a:ext>
            </a:extLst>
          </p:cNvPr>
          <p:cNvSpPr/>
          <p:nvPr/>
        </p:nvSpPr>
        <p:spPr>
          <a:xfrm>
            <a:off x="123456" y="1155153"/>
            <a:ext cx="8780997" cy="33515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Applications du FlexSonic™</a:t>
            </a:r>
          </a:p>
        </p:txBody>
      </p:sp>
      <p:pic>
        <p:nvPicPr>
          <p:cNvPr id="8" name="Picture 2" descr="C:\Users\cliff.anderson\AppData\Local\Microsoft\Windows\Temporary Internet Files\Content.Outlook\EW3SSZDT\AC100_ATX10.jpg">
            <a:extLst>
              <a:ext uri="{FF2B5EF4-FFF2-40B4-BE49-F238E27FC236}">
                <a16:creationId xmlns:a16="http://schemas.microsoft.com/office/drawing/2014/main" id="{2356969C-9160-4A89-BDB4-98C67DA95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635646"/>
            <a:ext cx="1208474" cy="2652598"/>
          </a:xfrm>
          <a:prstGeom prst="rect">
            <a:avLst/>
          </a:prstGeom>
          <a:noFill/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FDA2B90B-069C-4626-8625-3B3CD31FE809}"/>
              </a:ext>
            </a:extLst>
          </p:cNvPr>
          <p:cNvSpPr txBox="1"/>
          <p:nvPr/>
        </p:nvSpPr>
        <p:spPr>
          <a:xfrm>
            <a:off x="2339753" y="1635646"/>
            <a:ext cx="6564705" cy="2985433"/>
          </a:xfrm>
          <a:prstGeom prst="rect">
            <a:avLst/>
          </a:prstGeom>
          <a:solidFill>
            <a:srgbClr val="E5CFBF"/>
          </a:solidFill>
        </p:spPr>
        <p:txBody>
          <a:bodyPr wrap="square">
            <a:spAutoFit/>
          </a:bodyPr>
          <a:lstStyle/>
          <a:p>
            <a:r>
              <a:rPr lang="fr-FR" sz="1200" b="1" dirty="0">
                <a:solidFill>
                  <a:schemeClr val="accent5">
                    <a:lumMod val="75000"/>
                  </a:schemeClr>
                </a:solidFill>
              </a:rPr>
              <a:t>Transmetteur ATX10</a:t>
            </a:r>
          </a:p>
          <a:p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Environnements dans lesquels la détection conventionnelle peut être compromise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Plates-formes offshore pétrolières / gazières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Terminaux pétroliers / gaziers onshore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Navires de production, stockage et de déchargement (FPSO)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Compresseur gaz et stations de comptage sur pipelines ;</a:t>
            </a:r>
          </a:p>
          <a:p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Sites de stockage de gaz souterrain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Usines de transformation chimique (éthylène, éthanol, ammoniac, propylène, etc.)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Raffineries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Unités de traitement GNL / GTL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Unités de regazéification de GNL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>
              <a:solidFill>
                <a:srgbClr val="002060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Centrales thermiques avec turbines à gaz ;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C6A55EB-9AF4-443E-A7AA-40A8A414F6C4}"/>
              </a:ext>
            </a:extLst>
          </p:cNvPr>
          <p:cNvCxnSpPr>
            <a:cxnSpLocks/>
          </p:cNvCxnSpPr>
          <p:nvPr/>
        </p:nvCxnSpPr>
        <p:spPr>
          <a:xfrm>
            <a:off x="2123728" y="1612717"/>
            <a:ext cx="0" cy="300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7BFB1900-C8AB-DD97-C06B-5A9B1CF6704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Détecteur acoustique FlexSonic™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B17F9794-7882-3AC0-DC0C-CBC301F254D9}"/>
              </a:ext>
            </a:extLst>
          </p:cNvPr>
          <p:cNvGrpSpPr/>
          <p:nvPr/>
        </p:nvGrpSpPr>
        <p:grpSpPr>
          <a:xfrm>
            <a:off x="1957801" y="1184416"/>
            <a:ext cx="5112306" cy="276630"/>
            <a:chOff x="2149096" y="1184416"/>
            <a:chExt cx="5112306" cy="276630"/>
          </a:xfrm>
        </p:grpSpPr>
        <p:pic>
          <p:nvPicPr>
            <p:cNvPr id="16" name="Picture 6">
              <a:extLst>
                <a:ext uri="{FF2B5EF4-FFF2-40B4-BE49-F238E27FC236}">
                  <a16:creationId xmlns:a16="http://schemas.microsoft.com/office/drawing/2014/main" id="{899B6E75-143E-A355-F84D-0669094F9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9096" y="1184416"/>
              <a:ext cx="426471" cy="276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7" name="Picture 6">
              <a:extLst>
                <a:ext uri="{FF2B5EF4-FFF2-40B4-BE49-F238E27FC236}">
                  <a16:creationId xmlns:a16="http://schemas.microsoft.com/office/drawing/2014/main" id="{713E217E-DBF0-7D2D-87C5-CBBFAF4991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4931" y="1184416"/>
              <a:ext cx="426471" cy="276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0F80FB7-115B-5783-6A0B-024ECDD9BF34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9" name="Rectangle 18">
              <a:hlinkClick r:id="rId5" action="ppaction://hlinksldjump"/>
              <a:extLst>
                <a:ext uri="{FF2B5EF4-FFF2-40B4-BE49-F238E27FC236}">
                  <a16:creationId xmlns:a16="http://schemas.microsoft.com/office/drawing/2014/main" id="{8A91C68C-B102-4E36-C702-989E9EED729F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20" name="ZoneTexte 19">
              <a:hlinkClick r:id="rId6" action="ppaction://hlinksldjump"/>
              <a:extLst>
                <a:ext uri="{FF2B5EF4-FFF2-40B4-BE49-F238E27FC236}">
                  <a16:creationId xmlns:a16="http://schemas.microsoft.com/office/drawing/2014/main" id="{777F9C8B-7C46-EC37-86C9-264B8B61A76D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21" name="ZoneTexte 20">
              <a:hlinkClick r:id="rId7" action="ppaction://hlinksldjump"/>
              <a:extLst>
                <a:ext uri="{FF2B5EF4-FFF2-40B4-BE49-F238E27FC236}">
                  <a16:creationId xmlns:a16="http://schemas.microsoft.com/office/drawing/2014/main" id="{0DE3BC5B-57F1-6F77-4BAA-369A022CE3DC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22" name="ZoneTexte 21">
              <a:hlinkClick r:id="rId8" action="ppaction://hlinksldjump"/>
              <a:extLst>
                <a:ext uri="{FF2B5EF4-FFF2-40B4-BE49-F238E27FC236}">
                  <a16:creationId xmlns:a16="http://schemas.microsoft.com/office/drawing/2014/main" id="{420D00CB-C4E4-346B-F1E4-6C7712EC5420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3" name="Image 22" descr="Une image contenant clipart&#10;&#10;Description générée automatiquement">
              <a:hlinkClick r:id="rId5" action="ppaction://hlinksldjump"/>
              <a:extLst>
                <a:ext uri="{FF2B5EF4-FFF2-40B4-BE49-F238E27FC236}">
                  <a16:creationId xmlns:a16="http://schemas.microsoft.com/office/drawing/2014/main" id="{2FDCB340-C0E5-C216-247A-0D4FD4C528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4" name="ZoneTexte 23">
              <a:hlinkClick r:id="rId10" action="ppaction://hlinksldjump"/>
              <a:extLst>
                <a:ext uri="{FF2B5EF4-FFF2-40B4-BE49-F238E27FC236}">
                  <a16:creationId xmlns:a16="http://schemas.microsoft.com/office/drawing/2014/main" id="{0FF03BD4-B956-DC5C-8F43-028BFA70DFBC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5" name="ZoneTexte 24">
              <a:hlinkClick r:id="rId11" action="ppaction://hlinksldjump"/>
              <a:extLst>
                <a:ext uri="{FF2B5EF4-FFF2-40B4-BE49-F238E27FC236}">
                  <a16:creationId xmlns:a16="http://schemas.microsoft.com/office/drawing/2014/main" id="{AB098825-E22F-4D3F-6203-ABFF1DC1BAD7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04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F5F7074C-F4E7-A5EE-F7E0-D53CBC69E560}"/>
              </a:ext>
            </a:extLst>
          </p:cNvPr>
          <p:cNvSpPr txBox="1"/>
          <p:nvPr/>
        </p:nvSpPr>
        <p:spPr>
          <a:xfrm>
            <a:off x="112503" y="1155153"/>
            <a:ext cx="8799786" cy="35394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lang="fr-FR" sz="1400" b="1" dirty="0">
              <a:solidFill>
                <a:srgbClr val="0067B1"/>
              </a:solidFill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  <a:p>
            <a:pPr algn="ctr"/>
            <a:endParaRPr kumimoji="0" lang="fr-FR" sz="1400" b="1" i="0" u="none" strike="noStrike" kern="1200" spc="0" normalizeH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j-ea"/>
              <a:cs typeface="+mj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GAZ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EEF49D2D-8287-4980-B543-6A213BB8E336}"/>
              </a:ext>
            </a:extLst>
          </p:cNvPr>
          <p:cNvSpPr txBox="1"/>
          <p:nvPr/>
        </p:nvSpPr>
        <p:spPr>
          <a:xfrm>
            <a:off x="112503" y="1155153"/>
            <a:ext cx="86409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Logiciel de mapping validé ;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40 ans de connaissance en matière de détection de gaz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Optimisation par les experts Det-Tronics ;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/>
              <a:t>Encadrement et validation par des ingénieurs en détection pour assurer la conformité aux autorités et règlements locaux 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EBC2C7-CA32-8A47-E01A-87A2CDF5726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moyens d’étude 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5A2414C-1DC5-7AA5-9B33-E10CFF235F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139702"/>
            <a:ext cx="1391654" cy="224516"/>
          </a:xfrm>
          <a:prstGeom prst="rect">
            <a:avLst/>
          </a:prstGeom>
        </p:spPr>
      </p:pic>
      <p:grpSp>
        <p:nvGrpSpPr>
          <p:cNvPr id="24" name="Groupe 23">
            <a:extLst>
              <a:ext uri="{FF2B5EF4-FFF2-40B4-BE49-F238E27FC236}">
                <a16:creationId xmlns:a16="http://schemas.microsoft.com/office/drawing/2014/main" id="{44383C79-9EF2-6185-A4CC-3AE3743CBB55}"/>
              </a:ext>
            </a:extLst>
          </p:cNvPr>
          <p:cNvGrpSpPr/>
          <p:nvPr/>
        </p:nvGrpSpPr>
        <p:grpSpPr>
          <a:xfrm>
            <a:off x="197330" y="2499742"/>
            <a:ext cx="8640960" cy="1741223"/>
            <a:chOff x="251520" y="1635646"/>
            <a:chExt cx="8640960" cy="1741223"/>
          </a:xfrm>
        </p:grpSpPr>
        <p:pic>
          <p:nvPicPr>
            <p:cNvPr id="25" name="Picture 3">
              <a:extLst>
                <a:ext uri="{FF2B5EF4-FFF2-40B4-BE49-F238E27FC236}">
                  <a16:creationId xmlns:a16="http://schemas.microsoft.com/office/drawing/2014/main" id="{DF48B9C5-2F39-8EF0-1A9F-C6260AAF32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 t="2030"/>
            <a:stretch>
              <a:fillRect/>
            </a:stretch>
          </p:blipFill>
          <p:spPr bwMode="auto">
            <a:xfrm>
              <a:off x="251520" y="2085012"/>
              <a:ext cx="3238785" cy="12918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Content Placeholder 2">
              <a:extLst>
                <a:ext uri="{FF2B5EF4-FFF2-40B4-BE49-F238E27FC236}">
                  <a16:creationId xmlns:a16="http://schemas.microsoft.com/office/drawing/2014/main" id="{72454E29-6A3C-12D1-8640-94DCC6F8AC3E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272628" y="1635646"/>
              <a:ext cx="4619852" cy="3465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257175" indent="-257175" algn="ctr">
                <a:spcBef>
                  <a:spcPct val="50000"/>
                </a:spcBef>
                <a:buClr>
                  <a:srgbClr val="C90033"/>
                </a:buClr>
                <a:defRPr/>
              </a:pPr>
              <a:r>
                <a:rPr lang="fr-FR" sz="1500" kern="0" dirty="0">
                  <a:latin typeface="+mn-lt"/>
                  <a:ea typeface="+mn-ea"/>
                </a:rPr>
                <a:t>Expertise</a:t>
              </a:r>
              <a:endParaRPr lang="fr-FR" sz="1350" kern="0" dirty="0">
                <a:latin typeface="+mn-lt"/>
                <a:ea typeface="+mn-ea"/>
              </a:endParaRPr>
            </a:p>
          </p:txBody>
        </p:sp>
        <p:pic>
          <p:nvPicPr>
            <p:cNvPr id="27" name="Picture 2" descr="M:\Det-Tronics Photos 0913\DSC_0011-2.jpg">
              <a:extLst>
                <a:ext uri="{FF2B5EF4-FFF2-40B4-BE49-F238E27FC236}">
                  <a16:creationId xmlns:a16="http://schemas.microsoft.com/office/drawing/2014/main" id="{BCADAE23-73E0-6797-2BF6-62268DF6DF1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269010" y="2085013"/>
              <a:ext cx="1941434" cy="1291856"/>
            </a:xfrm>
            <a:prstGeom prst="rect">
              <a:avLst/>
            </a:prstGeom>
            <a:noFill/>
          </p:spPr>
        </p:pic>
        <p:pic>
          <p:nvPicPr>
            <p:cNvPr id="28" name="Picture 3" descr="M:\Projects-AppEngineering\Customer Folders\British Gas\Panna Platform Pics and Vids\DSC01096.JPG">
              <a:extLst>
                <a:ext uri="{FF2B5EF4-FFF2-40B4-BE49-F238E27FC236}">
                  <a16:creationId xmlns:a16="http://schemas.microsoft.com/office/drawing/2014/main" id="{1387BAFC-5FE8-9850-9AFC-CB4E90F84A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595851" y="2085011"/>
              <a:ext cx="2296629" cy="1291855"/>
            </a:xfrm>
            <a:prstGeom prst="rect">
              <a:avLst/>
            </a:prstGeom>
            <a:noFill/>
          </p:spPr>
        </p:pic>
        <p:sp>
          <p:nvSpPr>
            <p:cNvPr id="29" name="Content Placeholder 2">
              <a:extLst>
                <a:ext uri="{FF2B5EF4-FFF2-40B4-BE49-F238E27FC236}">
                  <a16:creationId xmlns:a16="http://schemas.microsoft.com/office/drawing/2014/main" id="{703969F8-8DCF-24C9-E75A-8E456C6B385D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3717695" y="1635646"/>
              <a:ext cx="335619" cy="3465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ctr" anchorCtr="0" compatLnSpc="1">
              <a:prstTxWarp prst="textNoShape">
                <a:avLst/>
              </a:prstTxWarp>
            </a:bodyPr>
            <a:lstStyle/>
            <a:p>
              <a:pPr marL="257175" indent="-257175" algn="ctr">
                <a:spcBef>
                  <a:spcPct val="50000"/>
                </a:spcBef>
                <a:buClr>
                  <a:srgbClr val="C90033"/>
                </a:buClr>
                <a:defRPr/>
              </a:pPr>
              <a:r>
                <a:rPr lang="en-US" sz="2700" kern="0" dirty="0">
                  <a:latin typeface="+mn-lt"/>
                  <a:ea typeface="+mn-ea"/>
                </a:rPr>
                <a:t>+</a:t>
              </a:r>
              <a:endParaRPr lang="en-US" sz="2400" kern="0" dirty="0">
                <a:latin typeface="+mn-lt"/>
                <a:ea typeface="+mn-ea"/>
              </a:endParaRPr>
            </a:p>
          </p:txBody>
        </p:sp>
        <p:sp>
          <p:nvSpPr>
            <p:cNvPr id="30" name="Content Placeholder 2">
              <a:extLst>
                <a:ext uri="{FF2B5EF4-FFF2-40B4-BE49-F238E27FC236}">
                  <a16:creationId xmlns:a16="http://schemas.microsoft.com/office/drawing/2014/main" id="{823238AE-09B6-F38D-CB4D-08726FB1527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59296" y="1639437"/>
              <a:ext cx="3231010" cy="346546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marL="257175" indent="-257175" algn="ctr">
                <a:spcBef>
                  <a:spcPct val="50000"/>
                </a:spcBef>
                <a:buClr>
                  <a:srgbClr val="C90033"/>
                </a:buClr>
                <a:defRPr/>
              </a:pPr>
              <a:r>
                <a:rPr lang="fr-FR" sz="1500" kern="0" dirty="0">
                  <a:latin typeface="+mn-lt"/>
                  <a:ea typeface="+mn-ea"/>
                </a:rPr>
                <a:t>Logiciel de Mapping 3D</a:t>
              </a:r>
            </a:p>
            <a:p>
              <a:pPr marL="257175" indent="-257175" algn="ctr">
                <a:spcBef>
                  <a:spcPct val="50000"/>
                </a:spcBef>
                <a:buClr>
                  <a:srgbClr val="C90033"/>
                </a:buClr>
                <a:defRPr/>
              </a:pPr>
              <a:endParaRPr lang="fr-FR" sz="1350" kern="0" dirty="0">
                <a:latin typeface="+mn-lt"/>
                <a:ea typeface="+mn-ea"/>
              </a:endParaRPr>
            </a:p>
          </p:txBody>
        </p:sp>
      </p:grpSp>
      <p:pic>
        <p:nvPicPr>
          <p:cNvPr id="32" name="Picture 2" descr="C:\Users\cliff.anderson\AppData\Local\Microsoft\Windows\Temporary Internet Files\Content.Outlook\EW3SSZDT\AC100_ATX10.jpg">
            <a:extLst>
              <a:ext uri="{FF2B5EF4-FFF2-40B4-BE49-F238E27FC236}">
                <a16:creationId xmlns:a16="http://schemas.microsoft.com/office/drawing/2014/main" id="{5BCB7A23-74A2-CF75-57C5-1717150BB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31948" y="2957694"/>
            <a:ext cx="579582" cy="1272181"/>
          </a:xfrm>
          <a:prstGeom prst="rect">
            <a:avLst/>
          </a:prstGeom>
          <a:noFill/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083AB015-5F22-CE5F-ECF7-386B0DEEC35F}"/>
              </a:ext>
            </a:extLst>
          </p:cNvPr>
          <p:cNvSpPr txBox="1"/>
          <p:nvPr/>
        </p:nvSpPr>
        <p:spPr>
          <a:xfrm>
            <a:off x="231710" y="4275116"/>
            <a:ext cx="86065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i="1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Support clientèle – mapping de site – ingénierie / tests – training international – service sur le terrain international – diffusion vidéo en direct (LVB) – visites de sites clients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3EBDB8E5-9BFD-3754-7F88-06A0BAAC0EA6}"/>
              </a:ext>
            </a:extLst>
          </p:cNvPr>
          <p:cNvSpPr txBox="1"/>
          <p:nvPr/>
        </p:nvSpPr>
        <p:spPr>
          <a:xfrm>
            <a:off x="6726820" y="4474694"/>
            <a:ext cx="2093652" cy="215444"/>
          </a:xfrm>
          <a:prstGeom prst="rect">
            <a:avLst/>
          </a:prstGeom>
          <a:solidFill>
            <a:schemeClr val="bg1">
              <a:alpha val="69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800" i="1" dirty="0"/>
              <a:t>Visuels produits et solutions</a:t>
            </a:r>
          </a:p>
        </p:txBody>
      </p:sp>
      <p:pic>
        <p:nvPicPr>
          <p:cNvPr id="37" name="Image 36">
            <a:extLst>
              <a:ext uri="{FF2B5EF4-FFF2-40B4-BE49-F238E27FC236}">
                <a16:creationId xmlns:a16="http://schemas.microsoft.com/office/drawing/2014/main" id="{0A4F4B46-9D78-31DB-0617-CA6ADA0B1C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4502073"/>
            <a:ext cx="686225" cy="145318"/>
          </a:xfrm>
          <a:prstGeom prst="rect">
            <a:avLst/>
          </a:prstGeom>
        </p:spPr>
      </p:pic>
      <p:grpSp>
        <p:nvGrpSpPr>
          <p:cNvPr id="38" name="Groupe 37">
            <a:extLst>
              <a:ext uri="{FF2B5EF4-FFF2-40B4-BE49-F238E27FC236}">
                <a16:creationId xmlns:a16="http://schemas.microsoft.com/office/drawing/2014/main" id="{BDD5F772-F66D-C587-1DF8-E48A8E786E98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39" name="Rectangle 38">
              <a:hlinkClick r:id="rId9" action="ppaction://hlinksldjump"/>
              <a:extLst>
                <a:ext uri="{FF2B5EF4-FFF2-40B4-BE49-F238E27FC236}">
                  <a16:creationId xmlns:a16="http://schemas.microsoft.com/office/drawing/2014/main" id="{0C6806CB-3EF3-B61C-53E1-55ABA799E426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0" name="ZoneTexte 39">
              <a:hlinkClick r:id="rId10" action="ppaction://hlinksldjump"/>
              <a:extLst>
                <a:ext uri="{FF2B5EF4-FFF2-40B4-BE49-F238E27FC236}">
                  <a16:creationId xmlns:a16="http://schemas.microsoft.com/office/drawing/2014/main" id="{3022A782-8DDC-4FB6-8CCB-34419EE5A6BB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41" name="ZoneTexte 40">
              <a:hlinkClick r:id="rId11" action="ppaction://hlinksldjump"/>
              <a:extLst>
                <a:ext uri="{FF2B5EF4-FFF2-40B4-BE49-F238E27FC236}">
                  <a16:creationId xmlns:a16="http://schemas.microsoft.com/office/drawing/2014/main" id="{0264364B-9A12-AAD6-41E8-E40782862972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42" name="ZoneTexte 41">
              <a:hlinkClick r:id="rId12" action="ppaction://hlinksldjump"/>
              <a:extLst>
                <a:ext uri="{FF2B5EF4-FFF2-40B4-BE49-F238E27FC236}">
                  <a16:creationId xmlns:a16="http://schemas.microsoft.com/office/drawing/2014/main" id="{4111094E-FB98-E824-A447-924B0F6898DD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43" name="Image 42" descr="Une image contenant clipart&#10;&#10;Description générée automatiquement">
              <a:hlinkClick r:id="rId9" action="ppaction://hlinksldjump"/>
              <a:extLst>
                <a:ext uri="{FF2B5EF4-FFF2-40B4-BE49-F238E27FC236}">
                  <a16:creationId xmlns:a16="http://schemas.microsoft.com/office/drawing/2014/main" id="{38EA6033-617B-F5BB-6760-FCACB105F0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44" name="ZoneTexte 43">
              <a:hlinkClick r:id="rId14" action="ppaction://hlinksldjump"/>
              <a:extLst>
                <a:ext uri="{FF2B5EF4-FFF2-40B4-BE49-F238E27FC236}">
                  <a16:creationId xmlns:a16="http://schemas.microsoft.com/office/drawing/2014/main" id="{6516637A-8370-59B2-B984-B4F219A7E667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45" name="ZoneTexte 44">
              <a:hlinkClick r:id="rId15" action="ppaction://hlinksldjump"/>
              <a:extLst>
                <a:ext uri="{FF2B5EF4-FFF2-40B4-BE49-F238E27FC236}">
                  <a16:creationId xmlns:a16="http://schemas.microsoft.com/office/drawing/2014/main" id="{FA453210-C91E-D6AB-00A8-D4D329A4EF47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521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3457" y="75199"/>
            <a:ext cx="6733110" cy="524447"/>
          </a:xfrm>
        </p:spPr>
        <p:txBody>
          <a:bodyPr/>
          <a:lstStyle/>
          <a:p>
            <a:pPr eaLnBrk="1" hangingPunct="1"/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</a:t>
            </a:r>
            <a:endParaRPr lang="fr-FR" dirty="0"/>
          </a:p>
        </p:txBody>
      </p:sp>
      <p:grpSp>
        <p:nvGrpSpPr>
          <p:cNvPr id="2" name="Group 1035"/>
          <p:cNvGrpSpPr>
            <a:grpSpLocks/>
          </p:cNvGrpSpPr>
          <p:nvPr/>
        </p:nvGrpSpPr>
        <p:grpSpPr bwMode="auto">
          <a:xfrm>
            <a:off x="123457" y="1277742"/>
            <a:ext cx="4400550" cy="2114550"/>
            <a:chOff x="1104" y="1872"/>
            <a:chExt cx="3696" cy="1776"/>
          </a:xfrm>
        </p:grpSpPr>
        <p:pic>
          <p:nvPicPr>
            <p:cNvPr id="43014" name="Picture 1028"/>
            <p:cNvPicPr>
              <a:picLocks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1104" y="1872"/>
              <a:ext cx="3696" cy="1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3016" name="Rectangle 1031"/>
            <p:cNvSpPr>
              <a:spLocks noChangeArrowheads="1"/>
            </p:cNvSpPr>
            <p:nvPr/>
          </p:nvSpPr>
          <p:spPr bwMode="auto">
            <a:xfrm>
              <a:off x="3456" y="2064"/>
              <a:ext cx="240" cy="124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7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534" dirty="0"/>
            </a:p>
          </p:txBody>
        </p:sp>
        <p:sp>
          <p:nvSpPr>
            <p:cNvPr id="43015" name="Rectangle 1030"/>
            <p:cNvSpPr>
              <a:spLocks noChangeArrowheads="1"/>
            </p:cNvSpPr>
            <p:nvPr/>
          </p:nvSpPr>
          <p:spPr bwMode="auto">
            <a:xfrm>
              <a:off x="1824" y="2064"/>
              <a:ext cx="48" cy="1248"/>
            </a:xfrm>
            <a:prstGeom prst="rect">
              <a:avLst/>
            </a:prstGeom>
            <a:solidFill>
              <a:schemeClr val="accent6">
                <a:lumMod val="50000"/>
                <a:alpha val="7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1534"/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9CA57942-58BB-4D86-A243-1947548DBFEF}"/>
              </a:ext>
            </a:extLst>
          </p:cNvPr>
          <p:cNvSpPr txBox="1"/>
          <p:nvPr/>
        </p:nvSpPr>
        <p:spPr>
          <a:xfrm>
            <a:off x="4786236" y="1155153"/>
            <a:ext cx="417825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Mesure les </a:t>
            </a:r>
            <a:r>
              <a:rPr lang="fr-FR" sz="1200" b="1" dirty="0">
                <a:solidFill>
                  <a:srgbClr val="002060"/>
                </a:solidFill>
              </a:rPr>
              <a:t>émissions spectrales </a:t>
            </a:r>
            <a:r>
              <a:rPr lang="fr-FR" sz="1200" dirty="0">
                <a:solidFill>
                  <a:srgbClr val="002060"/>
                </a:solidFill>
              </a:rPr>
              <a:t>dans les gammes</a:t>
            </a:r>
          </a:p>
          <a:p>
            <a:endParaRPr lang="fr-FR" sz="1200" dirty="0">
              <a:solidFill>
                <a:srgbClr val="002060"/>
              </a:solidFill>
            </a:endParaRPr>
          </a:p>
          <a:p>
            <a:r>
              <a:rPr lang="fr-FR" sz="1200" dirty="0">
                <a:solidFill>
                  <a:srgbClr val="002060"/>
                </a:solidFill>
              </a:rPr>
              <a:t>    d’onde</a:t>
            </a:r>
            <a:r>
              <a:rPr lang="fr-FR" sz="1200" dirty="0"/>
              <a:t> </a:t>
            </a:r>
            <a:r>
              <a:rPr lang="fr-FR" sz="1200" b="1" dirty="0">
                <a:solidFill>
                  <a:schemeClr val="accent6">
                    <a:lumMod val="75000"/>
                  </a:schemeClr>
                </a:solidFill>
              </a:rPr>
              <a:t>ultraviolet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</a:rPr>
              <a:t> (UV) </a:t>
            </a:r>
            <a:r>
              <a:rPr lang="fr-FR" sz="1200" dirty="0">
                <a:solidFill>
                  <a:srgbClr val="002060"/>
                </a:solidFill>
              </a:rPr>
              <a:t>et </a:t>
            </a:r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infrarouge</a:t>
            </a:r>
            <a:r>
              <a:rPr lang="fr-FR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(IR)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rgbClr val="002060"/>
                </a:solidFill>
              </a:rPr>
              <a:t>Utilise les caractéristiques des émissions de flamme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200" dirty="0">
              <a:solidFill>
                <a:srgbClr val="002060"/>
              </a:solidFill>
            </a:endParaRPr>
          </a:p>
          <a:p>
            <a:r>
              <a:rPr lang="fr-FR" sz="1200" dirty="0">
                <a:solidFill>
                  <a:srgbClr val="002060"/>
                </a:solidFill>
              </a:rPr>
              <a:t>    </a:t>
            </a:r>
            <a:r>
              <a:rPr lang="fr-FR" sz="1200" dirty="0"/>
              <a:t>(</a:t>
            </a:r>
            <a:r>
              <a:rPr lang="fr-FR" sz="1200" b="1" dirty="0">
                <a:solidFill>
                  <a:srgbClr val="002060"/>
                </a:solidFill>
              </a:rPr>
              <a:t>mouvement et modulation</a:t>
            </a:r>
            <a:r>
              <a:rPr lang="fr-FR" sz="1200" dirty="0"/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E2671E-8DEC-0D56-9C5B-0CD106194BC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stratégie de fonctionnement générale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7E2242-A9A8-DA52-402D-6E5AAEC78517}"/>
              </a:ext>
            </a:extLst>
          </p:cNvPr>
          <p:cNvSpPr/>
          <p:nvPr/>
        </p:nvSpPr>
        <p:spPr>
          <a:xfrm>
            <a:off x="4786236" y="1155153"/>
            <a:ext cx="4178251" cy="3165555"/>
          </a:xfrm>
          <a:prstGeom prst="rect">
            <a:avLst/>
          </a:prstGeom>
          <a:noFill/>
          <a:ln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B9BDEE0D-2D72-D92D-86AE-EEDCEA6993A4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8" name="Rectangl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D18E1A62-A982-C9BB-AB6D-29C59041FBEC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3" name="ZoneTexte 12">
              <a:hlinkClick r:id="rId4" action="ppaction://hlinksldjump"/>
              <a:extLst>
                <a:ext uri="{FF2B5EF4-FFF2-40B4-BE49-F238E27FC236}">
                  <a16:creationId xmlns:a16="http://schemas.microsoft.com/office/drawing/2014/main" id="{9E098F99-530F-268C-C746-49931731FBF6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4" name="ZoneTexte 13">
              <a:hlinkClick r:id="rId5" action="ppaction://hlinksldjump"/>
              <a:extLst>
                <a:ext uri="{FF2B5EF4-FFF2-40B4-BE49-F238E27FC236}">
                  <a16:creationId xmlns:a16="http://schemas.microsoft.com/office/drawing/2014/main" id="{0CA1039C-4D78-382E-CE1E-548FA39BF40E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5" name="ZoneTexte 14">
              <a:hlinkClick r:id="rId6" action="ppaction://hlinksldjump"/>
              <a:extLst>
                <a:ext uri="{FF2B5EF4-FFF2-40B4-BE49-F238E27FC236}">
                  <a16:creationId xmlns:a16="http://schemas.microsoft.com/office/drawing/2014/main" id="{1FC9ED31-1F89-D4A4-0BA6-B5454A20FEA0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22" name="Image 21" descr="Une image contenant clipart&#10;&#10;Description générée automatiquement">
              <a:hlinkClick r:id="rId3" action="ppaction://hlinksldjump"/>
              <a:extLst>
                <a:ext uri="{FF2B5EF4-FFF2-40B4-BE49-F238E27FC236}">
                  <a16:creationId xmlns:a16="http://schemas.microsoft.com/office/drawing/2014/main" id="{67249E92-7607-32BF-3164-8147A4949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3" name="ZoneTexte 22">
              <a:hlinkClick r:id="rId8" action="ppaction://hlinksldjump"/>
              <a:extLst>
                <a:ext uri="{FF2B5EF4-FFF2-40B4-BE49-F238E27FC236}">
                  <a16:creationId xmlns:a16="http://schemas.microsoft.com/office/drawing/2014/main" id="{62DE3CAC-9E62-049D-A402-755CC67604F9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4" name="ZoneTexte 23">
              <a:hlinkClick r:id="rId9" action="ppaction://hlinksldjump"/>
              <a:extLst>
                <a:ext uri="{FF2B5EF4-FFF2-40B4-BE49-F238E27FC236}">
                  <a16:creationId xmlns:a16="http://schemas.microsoft.com/office/drawing/2014/main" id="{AF50EEA8-D9F9-FC19-8FA1-68053BCAFFF2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r-FR" dirty="0"/>
              <a:t>La détection de flamme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F350A23-8AE0-7A33-BFE5-3DFD08441988}"/>
              </a:ext>
            </a:extLst>
          </p:cNvPr>
          <p:cNvGrpSpPr/>
          <p:nvPr/>
        </p:nvGrpSpPr>
        <p:grpSpPr>
          <a:xfrm>
            <a:off x="323528" y="1155153"/>
            <a:ext cx="8485551" cy="2951551"/>
            <a:chOff x="323528" y="1487772"/>
            <a:chExt cx="8485551" cy="2951551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B3837250-FFE5-4439-AA83-4B21569DA50C}"/>
                </a:ext>
              </a:extLst>
            </p:cNvPr>
            <p:cNvSpPr txBox="1"/>
            <p:nvPr/>
          </p:nvSpPr>
          <p:spPr>
            <a:xfrm>
              <a:off x="5763025" y="1487772"/>
              <a:ext cx="3046054" cy="22713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Détecte à distance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lang="fr-FR" sz="1200" dirty="0">
                <a:solidFill>
                  <a:srgbClr val="002060"/>
                </a:solidFill>
                <a:latin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fr-FR" sz="1200" dirty="0">
                <a:solidFill>
                  <a:srgbClr val="002060"/>
                </a:solidFill>
                <a:latin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lang="fr-FR" sz="1200" dirty="0">
                <a:solidFill>
                  <a:srgbClr val="002060"/>
                </a:solidFill>
                <a:latin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lang="fr-FR" sz="1200" dirty="0">
                <a:solidFill>
                  <a:srgbClr val="002060"/>
                </a:solidFill>
                <a:latin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lang="fr-FR" sz="1200" dirty="0">
                <a:solidFill>
                  <a:srgbClr val="002060"/>
                </a:solidFill>
                <a:latin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Capacité d’autotest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7BE2833E-ACB5-45B2-9579-37FFF2B6EDE5}"/>
                </a:ext>
              </a:extLst>
            </p:cNvPr>
            <p:cNvSpPr txBox="1"/>
            <p:nvPr/>
          </p:nvSpPr>
          <p:spPr>
            <a:xfrm>
              <a:off x="323528" y="1487772"/>
              <a:ext cx="4536504" cy="26776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Capacité de détection rapide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fr-FR" sz="1200" dirty="0">
                <a:solidFill>
                  <a:srgbClr val="002060"/>
                </a:solidFill>
                <a:latin typeface="Arial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fr-FR" sz="1200" dirty="0">
                <a:solidFill>
                  <a:srgbClr val="002060"/>
                </a:solidFill>
                <a:latin typeface="Arial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fr-FR" sz="1200" dirty="0">
                <a:solidFill>
                  <a:srgbClr val="002060"/>
                </a:solidFill>
                <a:latin typeface="Arial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endParaRPr lang="fr-FR" sz="1200" dirty="0">
                <a:solidFill>
                  <a:srgbClr val="002060"/>
                </a:solidFill>
                <a:latin typeface="Arial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Hautement résistante aux conditions environnementales (vent, froid, pluie, etc.)</a:t>
              </a: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285750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lang="fr-FR" sz="1200" dirty="0">
                <a:solidFill>
                  <a:srgbClr val="002060"/>
                </a:solidFill>
                <a:latin typeface="Arial"/>
              </a:endParaRPr>
            </a:p>
          </p:txBody>
        </p:sp>
        <p:pic>
          <p:nvPicPr>
            <p:cNvPr id="300041" name="Picture 9" descr="http://transmission-sanantonio.com/image/47428786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6176" y="3607430"/>
              <a:ext cx="917529" cy="831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0043" name="Picture 11" descr="http://www.beautifulworld.com/images/africa/namib-desert/small/namib-desert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134"/>
          <a:stretch/>
        </p:blipFill>
        <p:spPr bwMode="auto">
          <a:xfrm>
            <a:off x="755576" y="3411001"/>
            <a:ext cx="983554" cy="69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0045" name="Picture 13" descr="http://www.earthtimes.org/newsimage/arctic-sea-ice-loss-lets-pacific-sea-life-atlantic_266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020" y="3411001"/>
            <a:ext cx="959643" cy="69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0047" name="Picture 15" descr="https://encrypted-tbn3.gstatic.com/images?q=tbn:ANd9GcR1KzhB5cuBVk4fomtXLaEOEQwinqVngo8KX6Ns0Qc7YyZx4et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554" y="3409559"/>
            <a:ext cx="1047621" cy="697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g1site.com/wp-content/uploads/seo-slow-loading1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491630"/>
            <a:ext cx="828205" cy="551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0621E16D-3CD4-4AFE-B265-E7BF76737B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279" y="1452778"/>
            <a:ext cx="2448722" cy="12604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C9B5AE-BE4A-2A21-652D-2E575B6D099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Avantages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FFC0913-D9C0-DE18-042D-92242EC1741A}"/>
              </a:ext>
            </a:extLst>
          </p:cNvPr>
          <p:cNvSpPr/>
          <p:nvPr/>
        </p:nvSpPr>
        <p:spPr>
          <a:xfrm>
            <a:off x="5763024" y="1155153"/>
            <a:ext cx="3201463" cy="3566588"/>
          </a:xfrm>
          <a:prstGeom prst="rect">
            <a:avLst/>
          </a:prstGeom>
          <a:noFill/>
          <a:ln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B55BA4-0FA1-A58E-802F-F22FC2FDED8C}"/>
              </a:ext>
            </a:extLst>
          </p:cNvPr>
          <p:cNvSpPr/>
          <p:nvPr/>
        </p:nvSpPr>
        <p:spPr>
          <a:xfrm>
            <a:off x="334920" y="1147362"/>
            <a:ext cx="4669127" cy="1208364"/>
          </a:xfrm>
          <a:prstGeom prst="rect">
            <a:avLst/>
          </a:prstGeom>
          <a:noFill/>
          <a:ln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06F04EC-7B8B-BA05-5B73-E13D0E5E0B86}"/>
              </a:ext>
            </a:extLst>
          </p:cNvPr>
          <p:cNvSpPr/>
          <p:nvPr/>
        </p:nvSpPr>
        <p:spPr>
          <a:xfrm>
            <a:off x="323527" y="2941577"/>
            <a:ext cx="4669127" cy="1780163"/>
          </a:xfrm>
          <a:prstGeom prst="rect">
            <a:avLst/>
          </a:prstGeom>
          <a:noFill/>
          <a:ln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BB42C38-CBBD-CAE2-2D60-F0DAD6535C87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13" name="Rectangle 12">
              <a:hlinkClick r:id="rId8" action="ppaction://hlinksldjump"/>
              <a:extLst>
                <a:ext uri="{FF2B5EF4-FFF2-40B4-BE49-F238E27FC236}">
                  <a16:creationId xmlns:a16="http://schemas.microsoft.com/office/drawing/2014/main" id="{66832209-94E4-D95C-9C7B-22F815C2A750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5" name="ZoneTexte 14">
              <a:hlinkClick r:id="rId9" action="ppaction://hlinksldjump"/>
              <a:extLst>
                <a:ext uri="{FF2B5EF4-FFF2-40B4-BE49-F238E27FC236}">
                  <a16:creationId xmlns:a16="http://schemas.microsoft.com/office/drawing/2014/main" id="{82D0336E-253E-9DA7-BCBC-2250C6CF7AA7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7" name="ZoneTexte 16">
              <a:hlinkClick r:id="rId10" action="ppaction://hlinksldjump"/>
              <a:extLst>
                <a:ext uri="{FF2B5EF4-FFF2-40B4-BE49-F238E27FC236}">
                  <a16:creationId xmlns:a16="http://schemas.microsoft.com/office/drawing/2014/main" id="{50DFF81A-C922-E451-95D9-2CDEC05189BB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8" name="ZoneTexte 17">
              <a:hlinkClick r:id="rId11" action="ppaction://hlinksldjump"/>
              <a:extLst>
                <a:ext uri="{FF2B5EF4-FFF2-40B4-BE49-F238E27FC236}">
                  <a16:creationId xmlns:a16="http://schemas.microsoft.com/office/drawing/2014/main" id="{166DB893-5E5F-3BCA-62DA-69EB700FC32E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9" name="Image 18" descr="Une image contenant clipart&#10;&#10;Description générée automatiquement">
              <a:hlinkClick r:id="rId8" action="ppaction://hlinksldjump"/>
              <a:extLst>
                <a:ext uri="{FF2B5EF4-FFF2-40B4-BE49-F238E27FC236}">
                  <a16:creationId xmlns:a16="http://schemas.microsoft.com/office/drawing/2014/main" id="{C9DED3AD-D5EF-5CA8-350C-7054223B8B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26" name="ZoneTexte 25">
              <a:hlinkClick r:id="rId13" action="ppaction://hlinksldjump"/>
              <a:extLst>
                <a:ext uri="{FF2B5EF4-FFF2-40B4-BE49-F238E27FC236}">
                  <a16:creationId xmlns:a16="http://schemas.microsoft.com/office/drawing/2014/main" id="{C8CB4AB4-65D2-E4E3-77DF-BA881DBE4DF3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27" name="ZoneTexte 26">
              <a:hlinkClick r:id="rId14" action="ppaction://hlinksldjump"/>
              <a:extLst>
                <a:ext uri="{FF2B5EF4-FFF2-40B4-BE49-F238E27FC236}">
                  <a16:creationId xmlns:a16="http://schemas.microsoft.com/office/drawing/2014/main" id="{53427BF1-D439-723D-6A77-DD0AC129887C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fr-FR" dirty="0"/>
              <a:t>La détection de flamme</a:t>
            </a:r>
            <a:endParaRPr lang="en-US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212DC63C-E80B-7C18-B1F1-926DEB5E9E7C}"/>
              </a:ext>
            </a:extLst>
          </p:cNvPr>
          <p:cNvGrpSpPr/>
          <p:nvPr/>
        </p:nvGrpSpPr>
        <p:grpSpPr>
          <a:xfrm>
            <a:off x="1376868" y="1155153"/>
            <a:ext cx="6295118" cy="2856757"/>
            <a:chOff x="1376868" y="1551287"/>
            <a:chExt cx="6295118" cy="2856757"/>
          </a:xfrm>
        </p:grpSpPr>
        <p:pic>
          <p:nvPicPr>
            <p:cNvPr id="299010" name="Picture 2" descr="https://upload.wikimedia.org/wikipedia/commons/1/1e/Embers_01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868" y="3041722"/>
              <a:ext cx="2046793" cy="1366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016" name="Picture 8" descr="http://comps.canstockphoto.com/can-stock-photo_csp27013220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51"/>
            <a:stretch/>
          </p:blipFill>
          <p:spPr bwMode="auto">
            <a:xfrm>
              <a:off x="5625193" y="3074371"/>
              <a:ext cx="2046793" cy="1301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9020" name="Picture 12" descr="http://www.holcombefinancial.com/wp-content/uploads/2014/02/cross-hair-650x40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5696" y="3041721"/>
              <a:ext cx="2139497" cy="1366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18A4E848-4C63-4F6D-B5BC-2BBBE8476C51}"/>
                </a:ext>
              </a:extLst>
            </p:cNvPr>
            <p:cNvSpPr txBox="1"/>
            <p:nvPr/>
          </p:nvSpPr>
          <p:spPr>
            <a:xfrm>
              <a:off x="1376868" y="1551287"/>
              <a:ext cx="6295118" cy="11079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891" marR="0" lvl="0" indent="-342891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C90033"/>
                </a:buClr>
                <a:buSzPct val="80000"/>
                <a:buFont typeface="Arial" pitchFamily="34" charset="0"/>
                <a:buChar char="●"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ヒラギノ角ゴ Pro W3" pitchFamily="123" charset="-128"/>
                  <a:cs typeface="+mn-cs"/>
                </a:rPr>
                <a:t>Sans effet sur feu couvant</a:t>
              </a:r>
            </a:p>
            <a:p>
              <a:pPr marL="342891" marR="0" lvl="0" indent="-342891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C90033"/>
                </a:buClr>
                <a:buSzPct val="80000"/>
                <a:buFont typeface="Arial" pitchFamily="34" charset="0"/>
                <a:buChar char="●"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ヒラギノ角ゴ Pro W3" pitchFamily="123" charset="-128"/>
                  <a:cs typeface="+mn-cs"/>
                </a:rPr>
                <a:t>Requiert une “ligne de mire” </a:t>
              </a:r>
            </a:p>
            <a:p>
              <a:pPr marL="342891" marR="0" lvl="0" indent="-342891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C90033"/>
                </a:buClr>
                <a:buSzPct val="80000"/>
                <a:buFont typeface="Arial" pitchFamily="34" charset="0"/>
                <a:buChar char="●"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ヒラギノ角ゴ Pro W3" pitchFamily="123" charset="-128"/>
                  <a:cs typeface="+mn-cs"/>
                </a:rPr>
                <a:t>Requiert une expertise d’application/installation</a:t>
              </a:r>
            </a:p>
            <a:p>
              <a:pPr marL="342891" marR="0" lvl="0" indent="-342891" algn="l" defTabSz="914400" rtl="0" eaLnBrk="1" fontAlgn="base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>
                  <a:srgbClr val="C90033"/>
                </a:buClr>
                <a:buSzPct val="80000"/>
                <a:buFont typeface="Arial" pitchFamily="34" charset="0"/>
                <a:buChar char="●"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ヒラギノ角ゴ Pro W3" pitchFamily="123" charset="-128"/>
                  <a:cs typeface="+mn-cs"/>
                </a:rPr>
                <a:t>Coût plus élevé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5FE866D-84A0-537B-E328-2F03EFD491C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Limites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9C3CA71-E927-B8E2-857F-BF945AF28B8A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7" name="Rectangle 6">
              <a:hlinkClick r:id="rId5" action="ppaction://hlinksldjump"/>
              <a:extLst>
                <a:ext uri="{FF2B5EF4-FFF2-40B4-BE49-F238E27FC236}">
                  <a16:creationId xmlns:a16="http://schemas.microsoft.com/office/drawing/2014/main" id="{A3CBEE80-AF34-980C-A669-D222803D4A43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8" name="ZoneTexte 7">
              <a:hlinkClick r:id="rId6" action="ppaction://hlinksldjump"/>
              <a:extLst>
                <a:ext uri="{FF2B5EF4-FFF2-40B4-BE49-F238E27FC236}">
                  <a16:creationId xmlns:a16="http://schemas.microsoft.com/office/drawing/2014/main" id="{7389762A-E991-4236-241C-3E04F622729C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9" name="ZoneTexte 8">
              <a:hlinkClick r:id="rId7" action="ppaction://hlinksldjump"/>
              <a:extLst>
                <a:ext uri="{FF2B5EF4-FFF2-40B4-BE49-F238E27FC236}">
                  <a16:creationId xmlns:a16="http://schemas.microsoft.com/office/drawing/2014/main" id="{176F0B77-7E85-7F7B-89E7-931B86370F93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2" name="ZoneTexte 11">
              <a:hlinkClick r:id="rId8" action="ppaction://hlinksldjump"/>
              <a:extLst>
                <a:ext uri="{FF2B5EF4-FFF2-40B4-BE49-F238E27FC236}">
                  <a16:creationId xmlns:a16="http://schemas.microsoft.com/office/drawing/2014/main" id="{855CC1A7-3E4A-0BF0-7A38-C87EF4D91E8D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3" name="Image 12" descr="Une image contenant clipart&#10;&#10;Description générée automatiquement">
              <a:hlinkClick r:id="rId5" action="ppaction://hlinksldjump"/>
              <a:extLst>
                <a:ext uri="{FF2B5EF4-FFF2-40B4-BE49-F238E27FC236}">
                  <a16:creationId xmlns:a16="http://schemas.microsoft.com/office/drawing/2014/main" id="{0EECB32B-898C-F596-90F1-C5F404ED1B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4" name="ZoneTexte 13">
              <a:hlinkClick r:id="rId10" action="ppaction://hlinksldjump"/>
              <a:extLst>
                <a:ext uri="{FF2B5EF4-FFF2-40B4-BE49-F238E27FC236}">
                  <a16:creationId xmlns:a16="http://schemas.microsoft.com/office/drawing/2014/main" id="{478E099B-B67C-EBF6-EDDC-B5C9DEDED521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5" name="ZoneTexte 14">
              <a:hlinkClick r:id="rId11" action="ppaction://hlinksldjump"/>
              <a:extLst>
                <a:ext uri="{FF2B5EF4-FFF2-40B4-BE49-F238E27FC236}">
                  <a16:creationId xmlns:a16="http://schemas.microsoft.com/office/drawing/2014/main" id="{E970D7E8-189C-A851-F788-5F900D4FF38E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de flamme</a:t>
            </a:r>
            <a:endParaRPr lang="fr-FR" dirty="0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20EB69C-B236-1121-A0F7-E1782A46342E}"/>
              </a:ext>
            </a:extLst>
          </p:cNvPr>
          <p:cNvGrpSpPr/>
          <p:nvPr/>
        </p:nvGrpSpPr>
        <p:grpSpPr>
          <a:xfrm>
            <a:off x="611560" y="1155153"/>
            <a:ext cx="7829693" cy="2825522"/>
            <a:chOff x="611560" y="1571839"/>
            <a:chExt cx="7829693" cy="282552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0714A1F5-2359-4978-B5FF-DE1A1E624B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427984" y="1571839"/>
              <a:ext cx="4013269" cy="2825522"/>
              <a:chOff x="1774126" y="833768"/>
              <a:chExt cx="5494933" cy="3868680"/>
            </a:xfrm>
          </p:grpSpPr>
          <p:pic>
            <p:nvPicPr>
              <p:cNvPr id="36866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35156" t="34375" r="35156" b="35417"/>
              <a:stretch>
                <a:fillRect/>
              </a:stretch>
            </p:blipFill>
            <p:spPr bwMode="auto">
              <a:xfrm>
                <a:off x="1774126" y="833768"/>
                <a:ext cx="5494933" cy="38686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6867" name="Text Box 3"/>
              <p:cNvSpPr txBox="1">
                <a:spLocks noChangeAspect="1" noChangeArrowheads="1"/>
              </p:cNvSpPr>
              <p:nvPr/>
            </p:nvSpPr>
            <p:spPr bwMode="auto">
              <a:xfrm>
                <a:off x="3916760" y="1469232"/>
                <a:ext cx="1205339" cy="294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 sz="1000">
                    <a:solidFill>
                      <a:schemeClr val="bg1"/>
                    </a:solidFill>
                    <a:latin typeface="Arial Black" pitchFamily="34" charset="0"/>
                  </a:rPr>
                  <a:t>Isopropanol</a:t>
                </a:r>
              </a:p>
            </p:txBody>
          </p:sp>
          <p:sp>
            <p:nvSpPr>
              <p:cNvPr id="36868" name="Text Box 4"/>
              <p:cNvSpPr txBox="1">
                <a:spLocks noChangeAspect="1" noChangeArrowheads="1"/>
              </p:cNvSpPr>
              <p:nvPr/>
            </p:nvSpPr>
            <p:spPr bwMode="auto">
              <a:xfrm>
                <a:off x="2376499" y="1469232"/>
                <a:ext cx="994616" cy="294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fr-FR" sz="1000" dirty="0">
                    <a:solidFill>
                      <a:schemeClr val="bg1"/>
                    </a:solidFill>
                    <a:latin typeface="Arial Black" pitchFamily="34" charset="0"/>
                  </a:rPr>
                  <a:t>Méthanol</a:t>
                </a:r>
              </a:p>
            </p:txBody>
          </p:sp>
          <p:sp>
            <p:nvSpPr>
              <p:cNvPr id="36869" name="Text Box 5"/>
              <p:cNvSpPr txBox="1">
                <a:spLocks noChangeAspect="1" noChangeArrowheads="1"/>
              </p:cNvSpPr>
              <p:nvPr/>
            </p:nvSpPr>
            <p:spPr bwMode="auto">
              <a:xfrm>
                <a:off x="5697136" y="1469232"/>
                <a:ext cx="925652" cy="294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fr-FR" sz="1000" dirty="0">
                    <a:solidFill>
                      <a:schemeClr val="bg1"/>
                    </a:solidFill>
                    <a:latin typeface="Arial Black" pitchFamily="34" charset="0"/>
                  </a:rPr>
                  <a:t>Heptane</a:t>
                </a:r>
              </a:p>
            </p:txBody>
          </p:sp>
          <p:sp>
            <p:nvSpPr>
              <p:cNvPr id="36870" name="Text Box 6"/>
              <p:cNvSpPr txBox="1">
                <a:spLocks noChangeAspect="1" noChangeArrowheads="1"/>
              </p:cNvSpPr>
              <p:nvPr/>
            </p:nvSpPr>
            <p:spPr bwMode="auto">
              <a:xfrm>
                <a:off x="2435434" y="3174992"/>
                <a:ext cx="891170" cy="294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fr-FR" sz="1000" dirty="0">
                    <a:solidFill>
                      <a:schemeClr val="bg1"/>
                    </a:solidFill>
                    <a:latin typeface="Arial Black" pitchFamily="34" charset="0"/>
                  </a:rPr>
                  <a:t>Toluène</a:t>
                </a:r>
              </a:p>
            </p:txBody>
          </p:sp>
          <p:sp>
            <p:nvSpPr>
              <p:cNvPr id="36871" name="Text Box 7"/>
              <p:cNvSpPr txBox="1">
                <a:spLocks noChangeAspect="1" noChangeArrowheads="1"/>
              </p:cNvSpPr>
              <p:nvPr/>
            </p:nvSpPr>
            <p:spPr bwMode="auto">
              <a:xfrm>
                <a:off x="4178698" y="3176183"/>
                <a:ext cx="789640" cy="294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fr-FR" sz="1000" dirty="0">
                    <a:solidFill>
                      <a:schemeClr val="bg1"/>
                    </a:solidFill>
                    <a:latin typeface="Arial Black" pitchFamily="34" charset="0"/>
                  </a:rPr>
                  <a:t>Gazole</a:t>
                </a:r>
              </a:p>
            </p:txBody>
          </p:sp>
          <p:sp>
            <p:nvSpPr>
              <p:cNvPr id="36872" name="Text Box 8"/>
              <p:cNvSpPr txBox="1">
                <a:spLocks noChangeAspect="1" noChangeArrowheads="1"/>
              </p:cNvSpPr>
              <p:nvPr/>
            </p:nvSpPr>
            <p:spPr bwMode="auto">
              <a:xfrm>
                <a:off x="5451867" y="3179350"/>
                <a:ext cx="1235990" cy="294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fr-FR" sz="1000" dirty="0">
                    <a:solidFill>
                      <a:schemeClr val="bg1"/>
                    </a:solidFill>
                    <a:latin typeface="Arial Black" pitchFamily="34" charset="0"/>
                  </a:rPr>
                  <a:t>Pétrole Brut</a:t>
                </a:r>
              </a:p>
            </p:txBody>
          </p:sp>
        </p:grp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14544F19-37C7-4C30-95A9-557159D9CD21}"/>
                </a:ext>
              </a:extLst>
            </p:cNvPr>
            <p:cNvSpPr txBox="1"/>
            <p:nvPr/>
          </p:nvSpPr>
          <p:spPr>
            <a:xfrm>
              <a:off x="611560" y="2817022"/>
              <a:ext cx="3456384" cy="33515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2">
                      <a:lumMod val="7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Tous les feux ne sont pas semblables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5D29A7B-7990-F114-C595-36602FD006E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différentes flammes possibles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CA3BE8D-D51C-57A6-CB51-127BD41F2DA6}"/>
              </a:ext>
            </a:extLst>
          </p:cNvPr>
          <p:cNvGrpSpPr/>
          <p:nvPr/>
        </p:nvGrpSpPr>
        <p:grpSpPr>
          <a:xfrm>
            <a:off x="223590" y="4659982"/>
            <a:ext cx="2118993" cy="275387"/>
            <a:chOff x="223590" y="4659982"/>
            <a:chExt cx="2118993" cy="275387"/>
          </a:xfrm>
        </p:grpSpPr>
        <p:sp>
          <p:nvSpPr>
            <p:cNvPr id="8" name="Rectangle 7">
              <a:hlinkClick r:id="rId3" action="ppaction://hlinksldjump"/>
              <a:extLst>
                <a:ext uri="{FF2B5EF4-FFF2-40B4-BE49-F238E27FC236}">
                  <a16:creationId xmlns:a16="http://schemas.microsoft.com/office/drawing/2014/main" id="{2AB3D335-9A3E-B2BB-A825-866BD9DE6C30}"/>
                </a:ext>
              </a:extLst>
            </p:cNvPr>
            <p:cNvSpPr/>
            <p:nvPr/>
          </p:nvSpPr>
          <p:spPr>
            <a:xfrm>
              <a:off x="223590" y="4672731"/>
              <a:ext cx="2118993" cy="26263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 b="1" dirty="0">
                <a:solidFill>
                  <a:schemeClr val="accent6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9" name="ZoneTexte 8">
              <a:hlinkClick r:id="rId4" action="ppaction://hlinksldjump"/>
              <a:extLst>
                <a:ext uri="{FF2B5EF4-FFF2-40B4-BE49-F238E27FC236}">
                  <a16:creationId xmlns:a16="http://schemas.microsoft.com/office/drawing/2014/main" id="{9A2836D1-A05D-9F7D-2B6B-036F2EE55A8D}"/>
                </a:ext>
              </a:extLst>
            </p:cNvPr>
            <p:cNvSpPr txBox="1"/>
            <p:nvPr/>
          </p:nvSpPr>
          <p:spPr>
            <a:xfrm>
              <a:off x="458184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009900"/>
                  </a:solidFill>
                </a:rPr>
                <a:t>UV</a:t>
              </a:r>
            </a:p>
          </p:txBody>
        </p:sp>
        <p:sp>
          <p:nvSpPr>
            <p:cNvPr id="10" name="ZoneTexte 9">
              <a:hlinkClick r:id="rId5" action="ppaction://hlinksldjump"/>
              <a:extLst>
                <a:ext uri="{FF2B5EF4-FFF2-40B4-BE49-F238E27FC236}">
                  <a16:creationId xmlns:a16="http://schemas.microsoft.com/office/drawing/2014/main" id="{3AE2513B-FDE7-FA5F-F6D9-108409FC6455}"/>
                </a:ext>
              </a:extLst>
            </p:cNvPr>
            <p:cNvSpPr txBox="1"/>
            <p:nvPr/>
          </p:nvSpPr>
          <p:spPr>
            <a:xfrm>
              <a:off x="789961" y="4696328"/>
              <a:ext cx="34113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IR</a:t>
              </a:r>
            </a:p>
          </p:txBody>
        </p:sp>
        <p:sp>
          <p:nvSpPr>
            <p:cNvPr id="12" name="ZoneTexte 11">
              <a:hlinkClick r:id="rId6" action="ppaction://hlinksldjump"/>
              <a:extLst>
                <a:ext uri="{FF2B5EF4-FFF2-40B4-BE49-F238E27FC236}">
                  <a16:creationId xmlns:a16="http://schemas.microsoft.com/office/drawing/2014/main" id="{1A81E2EB-01FA-3648-6734-6DCF8904E67E}"/>
                </a:ext>
              </a:extLst>
            </p:cNvPr>
            <p:cNvSpPr txBox="1"/>
            <p:nvPr/>
          </p:nvSpPr>
          <p:spPr>
            <a:xfrm>
              <a:off x="1909720" y="4696328"/>
              <a:ext cx="43286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800" b="1" dirty="0">
                  <a:solidFill>
                    <a:srgbClr val="FFC000"/>
                  </a:solidFill>
                </a:rPr>
                <a:t>GAZ</a:t>
              </a:r>
            </a:p>
          </p:txBody>
        </p:sp>
        <p:pic>
          <p:nvPicPr>
            <p:cNvPr id="14" name="Image 13" descr="Une image contenant clipart&#10;&#10;Description générée automatiquement">
              <a:hlinkClick r:id="rId3" action="ppaction://hlinksldjump"/>
              <a:extLst>
                <a:ext uri="{FF2B5EF4-FFF2-40B4-BE49-F238E27FC236}">
                  <a16:creationId xmlns:a16="http://schemas.microsoft.com/office/drawing/2014/main" id="{8D6D5E90-CFF2-64BF-859C-379D560826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03" t="41289" r="26621" b="-7085"/>
            <a:stretch/>
          </p:blipFill>
          <p:spPr>
            <a:xfrm>
              <a:off x="295599" y="4659982"/>
              <a:ext cx="171945" cy="262639"/>
            </a:xfrm>
            <a:prstGeom prst="rect">
              <a:avLst/>
            </a:prstGeom>
          </p:spPr>
        </p:pic>
        <p:sp>
          <p:nvSpPr>
            <p:cNvPr id="15" name="ZoneTexte 14">
              <a:hlinkClick r:id="rId8" action="ppaction://hlinksldjump"/>
              <a:extLst>
                <a:ext uri="{FF2B5EF4-FFF2-40B4-BE49-F238E27FC236}">
                  <a16:creationId xmlns:a16="http://schemas.microsoft.com/office/drawing/2014/main" id="{BD415A7A-93B8-8918-F5B2-E09BAF19EA5A}"/>
                </a:ext>
              </a:extLst>
            </p:cNvPr>
            <p:cNvSpPr txBox="1"/>
            <p:nvPr/>
          </p:nvSpPr>
          <p:spPr>
            <a:xfrm>
              <a:off x="1121738" y="4696328"/>
              <a:ext cx="46644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b="1" dirty="0">
                  <a:solidFill>
                    <a:srgbClr val="6BCC94"/>
                  </a:solidFill>
                </a:rPr>
                <a:t>UV</a:t>
              </a:r>
              <a:r>
                <a:rPr lang="fr-FR" sz="800" b="1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/</a:t>
              </a:r>
              <a:r>
                <a:rPr lang="fr-FR" sz="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IR</a:t>
              </a:r>
            </a:p>
          </p:txBody>
        </p:sp>
        <p:sp>
          <p:nvSpPr>
            <p:cNvPr id="16" name="ZoneTexte 15">
              <a:hlinkClick r:id="rId9" action="ppaction://hlinksldjump"/>
              <a:extLst>
                <a:ext uri="{FF2B5EF4-FFF2-40B4-BE49-F238E27FC236}">
                  <a16:creationId xmlns:a16="http://schemas.microsoft.com/office/drawing/2014/main" id="{8F03A6D1-F0C7-CE8C-D1C2-5915683EC1A3}"/>
                </a:ext>
              </a:extLst>
            </p:cNvPr>
            <p:cNvSpPr txBox="1"/>
            <p:nvPr/>
          </p:nvSpPr>
          <p:spPr>
            <a:xfrm>
              <a:off x="1578825" y="4708127"/>
              <a:ext cx="34025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b="1" dirty="0">
                  <a:solidFill>
                    <a:srgbClr val="FFFF00"/>
                  </a:solidFill>
                </a:rPr>
                <a:t>P°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ubb-Dec22">
  <a:themeElements>
    <a:clrScheme name="Chubb-test-dec22">
      <a:dk1>
        <a:srgbClr val="000000"/>
      </a:dk1>
      <a:lt1>
        <a:srgbClr val="FFFFFF"/>
      </a:lt1>
      <a:dk2>
        <a:srgbClr val="0067B1"/>
      </a:dk2>
      <a:lt2>
        <a:srgbClr val="FFFFFF"/>
      </a:lt2>
      <a:accent1>
        <a:srgbClr val="0067B1"/>
      </a:accent1>
      <a:accent2>
        <a:srgbClr val="97CDE1"/>
      </a:accent2>
      <a:accent3>
        <a:srgbClr val="C3C3C7"/>
      </a:accent3>
      <a:accent4>
        <a:srgbClr val="868686"/>
      </a:accent4>
      <a:accent5>
        <a:srgbClr val="F92745"/>
      </a:accent5>
      <a:accent6>
        <a:srgbClr val="1DB390"/>
      </a:accent6>
      <a:hlink>
        <a:srgbClr val="FF9900"/>
      </a:hlink>
      <a:folHlink>
        <a:srgbClr val="F9274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100" dirty="0" err="1" smtClean="0"/>
        </a:defPPr>
      </a:lstStyle>
    </a:txDef>
  </a:objectDefaults>
  <a:extraClrSchemeLst/>
  <a:custClrLst>
    <a:custClr name="Chubb blue">
      <a:srgbClr val="0067B1"/>
    </a:custClr>
    <a:custClr name="Innovation blue">
      <a:srgbClr val="00A0E4"/>
    </a:custClr>
    <a:custClr name="Fire red">
      <a:srgbClr val="F92745"/>
    </a:custClr>
    <a:custClr name="ESG green">
      <a:srgbClr val="1DB390"/>
    </a:custClr>
    <a:custClr name="Security grey">
      <a:srgbClr val="868686"/>
    </a:custClr>
    <a:custClr name="People orange">
      <a:srgbClr val="FF9900"/>
    </a:custClr>
    <a:custClr name="Vision+ green">
      <a:srgbClr val="58B031"/>
    </a:custClr>
    <a:custClr name="Soft blue">
      <a:srgbClr val="97CDE1"/>
    </a:custClr>
    <a:custClr name="Yellow">
      <a:srgbClr val="F6CB46"/>
    </a:custClr>
    <a:custClr name="Soft grey">
      <a:srgbClr val="C3C3C7"/>
    </a:custClr>
    <a:custClr name="Seafoam">
      <a:srgbClr val="6BCC94"/>
    </a:custClr>
    <a:custClr name="Nude">
      <a:srgbClr val="E5CFBF"/>
    </a:custClr>
  </a:custClrLst>
  <a:extLst>
    <a:ext uri="{05A4C25C-085E-4340-85A3-A5531E510DB2}">
      <thm15:themeFamily xmlns:thm15="http://schemas.microsoft.com/office/thememl/2012/main" name="Romola-v1" id="{6F026CD1-82BA-4210-AA95-7C51B50889F2}" vid="{F145A1CA-3500-4D7F-B498-3DD93CC30C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2894</TotalTime>
  <Words>3861</Words>
  <Application>Microsoft Office PowerPoint</Application>
  <PresentationFormat>Affichage à l'écran (16:9)</PresentationFormat>
  <Paragraphs>1070</Paragraphs>
  <Slides>57</Slides>
  <Notes>17</Notes>
  <HiddenSlides>0</HiddenSlides>
  <MMClips>0</MMClips>
  <ScaleCrop>false</ScaleCrop>
  <HeadingPairs>
    <vt:vector size="8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3</vt:i4>
      </vt:variant>
      <vt:variant>
        <vt:lpstr>Titres des diapositives</vt:lpstr>
      </vt:variant>
      <vt:variant>
        <vt:i4>57</vt:i4>
      </vt:variant>
    </vt:vector>
  </HeadingPairs>
  <TitlesOfParts>
    <vt:vector size="65" baseType="lpstr">
      <vt:lpstr>Arial</vt:lpstr>
      <vt:lpstr>Arial Black</vt:lpstr>
      <vt:lpstr>Calibri</vt:lpstr>
      <vt:lpstr>Wingdings</vt:lpstr>
      <vt:lpstr>Chubb-Dec22</vt:lpstr>
      <vt:lpstr>Document</vt:lpstr>
      <vt:lpstr>PhotoSuite Image</vt:lpstr>
      <vt:lpstr>Visio</vt:lpstr>
      <vt:lpstr>Solutions incendie risques spéciaux</vt:lpstr>
      <vt:lpstr>La détection de flamme &amp; gaz</vt:lpstr>
      <vt:lpstr>Solutions incendie risques spéciaux</vt:lpstr>
      <vt:lpstr>La détection de flamme</vt:lpstr>
      <vt:lpstr>La détection de flamme</vt:lpstr>
      <vt:lpstr>La détection de flamme</vt:lpstr>
      <vt:lpstr>La détection de flamme</vt:lpstr>
      <vt:lpstr>La détection de flamme</vt:lpstr>
      <vt:lpstr>La détection de flamme</vt:lpstr>
      <vt:lpstr>La détection de flamme</vt:lpstr>
      <vt:lpstr>La détection de flamme</vt:lpstr>
      <vt:lpstr>La détection de flamme</vt:lpstr>
      <vt:lpstr>La détection de flamme</vt:lpstr>
      <vt:lpstr>La détection de flamme</vt:lpstr>
      <vt:lpstr>La détection de flamme</vt:lpstr>
      <vt:lpstr>La détection de flamme</vt:lpstr>
      <vt:lpstr>La détection de flamme UV</vt:lpstr>
      <vt:lpstr>La détection de flamme UV</vt:lpstr>
      <vt:lpstr>La détection de flamme UV</vt:lpstr>
      <vt:lpstr>La détection optique de flamme IR</vt:lpstr>
      <vt:lpstr>La détection de flamme IR simple fréquence (SFIR)</vt:lpstr>
      <vt:lpstr>La détection de flamme IR simple fréquence (SFIR)</vt:lpstr>
      <vt:lpstr>La détection de flamme IR simple fréquence (SFIR)</vt:lpstr>
      <vt:lpstr> La détection de flamme multi-IR</vt:lpstr>
      <vt:lpstr>La détection de flamme multi-IR</vt:lpstr>
      <vt:lpstr>La détection de flamme IR multifréquence (MSIR)</vt:lpstr>
      <vt:lpstr>La détection de flamme IR multifréquence (MSIR)</vt:lpstr>
      <vt:lpstr>La détection de flamme IR multifréquence (MSIR)</vt:lpstr>
      <vt:lpstr>La détection de flamme IR multifréquence (MSIR)</vt:lpstr>
      <vt:lpstr>La détection de flamme IR multifréquence (MSIR)</vt:lpstr>
      <vt:lpstr>La détection de flamme UV / IR </vt:lpstr>
      <vt:lpstr>La détection de flamme UV / IR </vt:lpstr>
      <vt:lpstr>La détection de flamme UV / IR </vt:lpstr>
      <vt:lpstr>La détection de flamme UV / IR / multi-IR</vt:lpstr>
      <vt:lpstr>La détection de flamme UV / IR / multi-IR</vt:lpstr>
      <vt:lpstr>La détection de flamme UV / IR / multi-IR</vt:lpstr>
      <vt:lpstr>La détection de flamme UV / IR / multi-IR</vt:lpstr>
      <vt:lpstr>La détection de flamme UV / IR / multi-IR</vt:lpstr>
      <vt:lpstr>La détection de flamme UV / IR / multi-IR</vt:lpstr>
      <vt:lpstr>La détection de flamme UV / IR / multi-IR</vt:lpstr>
      <vt:lpstr>La détection de flamme UV / IR / multi-IR</vt:lpstr>
      <vt:lpstr>La détection de flamme UV / IR / multi-IR</vt:lpstr>
      <vt:lpstr>Solutions incendie risques spéciaux</vt:lpstr>
      <vt:lpstr>La détection de GAZ</vt:lpstr>
      <vt:lpstr>La détection de GAZ</vt:lpstr>
      <vt:lpstr>La détection de GAZ</vt:lpstr>
      <vt:lpstr>La détection de GAZ</vt:lpstr>
      <vt:lpstr>La détection de GAZ</vt:lpstr>
      <vt:lpstr>La détection de GAZ</vt:lpstr>
      <vt:lpstr>La détection de GAZ</vt:lpstr>
      <vt:lpstr>La détection de GAZ</vt:lpstr>
      <vt:lpstr>La détection de GAZ</vt:lpstr>
      <vt:lpstr>La détection de GAZ</vt:lpstr>
      <vt:lpstr>La détection de GAZ</vt:lpstr>
      <vt:lpstr>La détection de GAZ</vt:lpstr>
      <vt:lpstr>La détection de GAZ</vt:lpstr>
      <vt:lpstr>La détection de GAZ</vt:lpstr>
    </vt:vector>
  </TitlesOfParts>
  <Company>United Technologies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Logistique</dc:title>
  <dc:creator>Administrator</dc:creator>
  <cp:lastModifiedBy>LACHAUME, Veronique</cp:lastModifiedBy>
  <cp:revision>737</cp:revision>
  <cp:lastPrinted>2017-02-15T12:57:20Z</cp:lastPrinted>
  <dcterms:created xsi:type="dcterms:W3CDTF">2017-01-18T15:57:05Z</dcterms:created>
  <dcterms:modified xsi:type="dcterms:W3CDTF">2023-03-16T09:36:05Z</dcterms:modified>
</cp:coreProperties>
</file>